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64" r:id="rId8"/>
    <p:sldId id="265" r:id="rId9"/>
    <p:sldId id="266" r:id="rId10"/>
    <p:sldId id="257" r:id="rId11"/>
    <p:sldId id="261" r:id="rId12"/>
    <p:sldId id="262" r:id="rId13"/>
    <p:sldId id="263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B5E96-B4E5-413C-8F5A-C233B0293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CD8813-A6BC-45A5-BC7C-BACFEF372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476F42-6C36-4D25-A736-C8EF3E48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4CA65C-1A13-40B9-9A2E-4BDCE934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9449E1-78EB-4CAD-A872-4882F5E0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6990C-8D3C-412D-9E92-7872EC1D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C8BB6B-29BB-4BDF-82C4-B42B441D3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EEED40-1DF1-4CEC-A9AB-769CAD25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DE43B8-9F0C-4482-8A01-84EA3772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7B9866-7F52-4768-B4EB-5F592A1B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1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72A9C3-BD4E-4D28-B74C-EF1F246BD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4E5E40-A131-4A4F-8E27-7FC095356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AB3052-891B-42B7-B29E-17DBA994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22CF02-2E09-4F59-B392-61C5CBA8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E1C00F-D3A9-4C31-891F-CAEE35C7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31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533E6-2D16-4B77-BF79-DBF2E51B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84492D-1895-4C84-B244-DCB7B209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2A88AD-F5E4-4F29-B3A3-201421FD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851038-D1F0-43DC-B492-16A0D7C4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BAE47-7242-4354-B0F5-9003956D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36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5C056-DC37-408D-B7F3-34396F8D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13E27D-DD7D-4C86-8F9D-3F7A7094E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688FDB-F5FB-4AF2-A285-C219019B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99AD81-F9E8-4407-83E6-6B2226DD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1F354D-FF40-4115-BF4C-6EB48932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31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C9947-62D9-476B-A7CD-ABCB5E2C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BCDFC1-ACFC-4DB3-8597-794AC4191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3671B0-9793-4C11-BC35-1F351880B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0E3EB8-5FD5-42CC-9A4F-41F46BD77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01537D-3E89-4DDD-A877-7F993A0C3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DF5071-BF96-4BD4-BD36-A0B04D0A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87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57604-ECCD-40FC-84B3-10BA1BED3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E963DA-FA04-451A-8B09-9E7C9C51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49BCE7-2602-4C1B-B2F6-8602E6205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D6D38B-7E99-4F35-A77A-26E58A760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CC0537-7C18-42C4-A593-EAD95D77D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50F8055-9AA8-4643-82B4-8D4C890B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A04973-72E7-4394-9121-F23B0F80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47235C-FD62-43C4-A040-ECA5AA26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9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AA3BD-1D95-46AD-8382-3718FBE9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B18DCA6-490E-4866-B974-08745ECBF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1523B9-DE19-4050-AA7E-FBCB35FE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5F28E42-87B1-4C64-8E5D-296DA378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97452AA-5409-415A-95E9-9BA3DE5F2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9A1B09-5B7A-4118-B294-747175F1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8F771F-1561-435D-A9AE-8FD13355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34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59CE1-5B60-4AD9-ADC5-1342D84D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EFF974-9E22-4AD2-B178-291CD2395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CE25B9-4DBC-48B8-91DB-D44C06B08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3D01B2-0B0A-4892-AADA-6C0D112B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DCC0DD-8728-46E4-A35E-6315DEAF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285D02-CA64-4518-810C-7F114EEB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7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B4CA4-7FD9-4F6A-950C-EE69C1EF6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E4146E-220F-4826-9F4F-4AC694E90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3E38B0-8432-42CA-80B4-07D288D6C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63DF17-5CD7-44F5-AB54-41D36353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E0801E-861F-4201-915A-C6A41239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0194AC-1192-4E07-82AE-288BAF65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1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B85E2-CFD8-4DE6-892E-3BD9577F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692F93-63C5-4981-9CFD-FBF9047C2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C2F995-80B1-422E-BEE0-4FED7A23A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1D93-6D16-4FC4-B892-72D616CE18E9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039995-642F-441D-A3A4-C55BC1639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6F0118-A5E4-4609-838D-E9FDDF910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9B09-CED1-4891-9AB8-3366A609AF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5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6F0F7-9ECD-422F-AA30-AA4975E23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890" y="223250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Создание специальной образовательной среды для обучающихся-инвалидов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33918-070A-450C-83E0-8D0A5E6AE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5417" y="4836380"/>
            <a:ext cx="4630722" cy="1655762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Волкова О.П.</a:t>
            </a:r>
          </a:p>
          <a:p>
            <a:pPr algn="l"/>
            <a:r>
              <a:rPr lang="ru-RU" dirty="0"/>
              <a:t>заместитель директора по УВР </a:t>
            </a:r>
          </a:p>
          <a:p>
            <a:pPr algn="l"/>
            <a:r>
              <a:rPr lang="ru-RU" dirty="0"/>
              <a:t>ГПОУ </a:t>
            </a:r>
            <a:r>
              <a:rPr lang="ru-RU" dirty="0" err="1"/>
              <a:t>НТСТиСО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EA35CE-21DA-48D3-961F-C1F03FDB3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1" y="54480"/>
            <a:ext cx="2712955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65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3C323-84D9-47ED-845E-906CF2763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Декларация независимости инвалида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07031-028B-4198-A57D-262744FE3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 рассматривайте мою инвалидность, как проблему</a:t>
            </a:r>
          </a:p>
          <a:p>
            <a:r>
              <a:rPr lang="ru-RU" dirty="0"/>
              <a:t>Не надо меня жалеть, я не так слаб, как кажется</a:t>
            </a:r>
          </a:p>
          <a:p>
            <a:r>
              <a:rPr lang="ru-RU" dirty="0"/>
              <a:t>Не старайтесь изменить меня. У вас нет на это права.</a:t>
            </a:r>
          </a:p>
          <a:p>
            <a:r>
              <a:rPr lang="ru-RU" dirty="0"/>
              <a:t>Не пытайтесь руководить мною. Я имею право на собственную жизнь, как любая личность.</a:t>
            </a:r>
          </a:p>
          <a:p>
            <a:r>
              <a:rPr lang="ru-RU" dirty="0"/>
              <a:t>Не учите меня быть покорным, смиренным и вежливым. Не делайте мне одолжения.</a:t>
            </a:r>
          </a:p>
          <a:p>
            <a:r>
              <a:rPr lang="ru-RU" dirty="0"/>
              <a:t>Признайте, что реальной проблемой, с которой сталкиваются инвалиды, является их собственное обесценивание и притеснение, предубежденное отношение к ним</a:t>
            </a:r>
          </a:p>
        </p:txBody>
      </p:sp>
    </p:spTree>
    <p:extLst>
      <p:ext uri="{BB962C8B-B14F-4D97-AF65-F5344CB8AC3E}">
        <p14:creationId xmlns:p14="http://schemas.microsoft.com/office/powerpoint/2010/main" val="407870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80DBB1-C839-448D-8E03-E58E7D09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595619"/>
            <a:ext cx="10833683" cy="598401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Поддержите меня, чтобы я мог по мере сил внести свой вклад в общество.</a:t>
            </a:r>
          </a:p>
          <a:p>
            <a:r>
              <a:rPr lang="ru-RU" dirty="0"/>
              <a:t>Помогите мне познать то, что я хочу.</a:t>
            </a:r>
          </a:p>
          <a:p>
            <a:r>
              <a:rPr lang="ru-RU" dirty="0"/>
              <a:t>Будьте тем, кто заботится, не жалея времени, и кто не борется в попытке сделать лучше.</a:t>
            </a:r>
          </a:p>
          <a:p>
            <a:r>
              <a:rPr lang="ru-RU" dirty="0"/>
              <a:t>Не помогайте мне тогда, когда я в этом не нуждаюсь, если даже доставляет вам удовольствие.</a:t>
            </a:r>
          </a:p>
          <a:p>
            <a:r>
              <a:rPr lang="ru-RU" dirty="0"/>
              <a:t>Не восхищайтесь мною. Желание жить полноценной жизнью не заслуживает восхищения.</a:t>
            </a:r>
          </a:p>
          <a:p>
            <a:r>
              <a:rPr lang="ru-RU" dirty="0"/>
              <a:t>Узнайте меня получше. Мы сможем стать друзьями.</a:t>
            </a:r>
          </a:p>
          <a:p>
            <a:r>
              <a:rPr lang="ru-RU" dirty="0"/>
              <a:t>Будьте союзниками в борьбе против тех, кто пользуется мною для собственного удовлетворения.</a:t>
            </a:r>
          </a:p>
          <a:p>
            <a:r>
              <a:rPr lang="ru-RU" dirty="0"/>
              <a:t>Давайте уважать друг друга. Ведь уважение предполагает равенство. Слушайте, поддерживайте и действуйте.</a:t>
            </a:r>
          </a:p>
        </p:txBody>
      </p:sp>
    </p:spTree>
    <p:extLst>
      <p:ext uri="{BB962C8B-B14F-4D97-AF65-F5344CB8AC3E}">
        <p14:creationId xmlns:p14="http://schemas.microsoft.com/office/powerpoint/2010/main" val="361093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80848-B7C4-48C0-B7EA-8AB21755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Коммуникативные навыки при общении </a:t>
            </a:r>
            <a:br>
              <a:rPr lang="ru-RU" dirty="0"/>
            </a:br>
            <a:r>
              <a:rPr lang="ru-RU" dirty="0"/>
              <a:t>с инвалидом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CE439-ABAB-4C86-8C4F-EA89F331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638"/>
            <a:ext cx="10515600" cy="4351338"/>
          </a:xfrm>
        </p:spPr>
        <p:txBody>
          <a:bodyPr/>
          <a:lstStyle/>
          <a:p>
            <a:r>
              <a:rPr lang="ru-RU" dirty="0"/>
              <a:t>Избегать конфликтных ситуаций</a:t>
            </a:r>
          </a:p>
          <a:p>
            <a:r>
              <a:rPr lang="ru-RU" dirty="0"/>
              <a:t>Внимательно слушать инвалида и слышать его</a:t>
            </a:r>
          </a:p>
          <a:p>
            <a:r>
              <a:rPr lang="ru-RU" dirty="0"/>
              <a:t>Регулировать собственные эмоции, возникающие в процессе взаимодействия</a:t>
            </a:r>
          </a:p>
          <a:p>
            <a:r>
              <a:rPr lang="ru-RU" dirty="0"/>
              <a:t>Обеспечивать высокую культуру и этику взаимоотношений</a:t>
            </a:r>
          </a:p>
          <a:p>
            <a:r>
              <a:rPr lang="ru-RU" dirty="0"/>
              <a:t>Цивилизованно противостоять манипулированию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6AFD6D-820B-4664-B47D-5CD56185E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51" y="5614308"/>
            <a:ext cx="1408298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5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2B7A0-E342-46C0-8452-614B0C97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правила этикета при общении с инвалидами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E97254-0E33-4648-A85A-F5B76AF60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732" y="1796749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Обращение непосредственно к человеку</a:t>
            </a:r>
          </a:p>
          <a:p>
            <a:r>
              <a:rPr lang="ru-RU" dirty="0"/>
              <a:t>Пожатие руки</a:t>
            </a:r>
          </a:p>
          <a:p>
            <a:r>
              <a:rPr lang="ru-RU" dirty="0"/>
              <a:t>Называйте себя и других</a:t>
            </a:r>
          </a:p>
          <a:p>
            <a:r>
              <a:rPr lang="ru-RU" dirty="0"/>
              <a:t>Предложение помощи</a:t>
            </a:r>
          </a:p>
          <a:p>
            <a:r>
              <a:rPr lang="ru-RU" dirty="0"/>
              <a:t>Адекватность и вежливость</a:t>
            </a:r>
          </a:p>
          <a:p>
            <a:r>
              <a:rPr lang="ru-RU" dirty="0"/>
              <a:t>Внимательность и терпеливость</a:t>
            </a:r>
          </a:p>
          <a:p>
            <a:r>
              <a:rPr lang="ru-RU" dirty="0"/>
              <a:t>Расположение для беседы</a:t>
            </a:r>
          </a:p>
          <a:p>
            <a:r>
              <a:rPr lang="ru-RU" dirty="0"/>
              <a:t>Привлечение внимания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39DB12-5636-46B7-ADE3-30BD325CD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1" y="5361202"/>
            <a:ext cx="1665172" cy="147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559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9B80D-F132-49C5-B423-CA782EEC3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6578" y="2497651"/>
            <a:ext cx="10364451" cy="1596177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91A9DE-3470-4C63-A03C-3D79F0A25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22811"/>
            <a:ext cx="2502568" cy="221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3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101E2-A789-4F1F-B7C7-5B1588658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Инклюзивное образование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F0C6D1-AD3A-4BA4-B60A-C403906C3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1793"/>
            <a:ext cx="10515600" cy="4351338"/>
          </a:xfrm>
        </p:spPr>
        <p:txBody>
          <a:bodyPr/>
          <a:lstStyle/>
          <a:p>
            <a:r>
              <a:rPr lang="ru-RU" dirty="0"/>
              <a:t>В основу инклюзивного образования положена идеология, которая исключает любую дискриминацию детей, которая обеспечивает равное отношение ко всем людям, но создает специальные условия для детей, имеющих особые образовательные потребности.</a:t>
            </a:r>
          </a:p>
          <a:p>
            <a:r>
              <a:rPr lang="ru-RU" dirty="0"/>
              <a:t>Обучение детей с особыми потребностями в образовательном учреждении позволяет здоровым детям развивать толерантность и ответственность.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EFBBF3-5B10-4650-A397-CEBF9065E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93" y="5479140"/>
            <a:ext cx="1407813" cy="124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5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A2F25-F89B-410B-9A1A-0B96AEC9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293"/>
            <a:ext cx="10515600" cy="1325563"/>
          </a:xfrm>
        </p:spPr>
        <p:txBody>
          <a:bodyPr/>
          <a:lstStyle/>
          <a:p>
            <a:r>
              <a:rPr lang="ru-RU" dirty="0"/>
              <a:t>Цель инклюзивного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8B6B91-5CB3-48E6-AE58-4CCFC823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551"/>
            <a:ext cx="10515600" cy="4351338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Дать всем обучающимся возможность наиболее полноценной социальной жизни, наиболее активного участия в коллективе, местном сообществе, тем самым обеспечить наиболее полное взаимодействие, помощь друг другу как членам сообщества.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6C4AE4-8C5A-4ED9-AB78-23430F5BF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51" y="5463726"/>
            <a:ext cx="1408298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6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92C64-2368-4920-B8D0-5295179D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инклюзивного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6F033F-57B4-4383-BB61-B9E1E1184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13" y="1441474"/>
            <a:ext cx="10515600" cy="435133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принимать обучающихся с инвалидностью как любых других детей в классе;</a:t>
            </a:r>
            <a:endParaRPr lang="ru-RU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включать их в одинаковые виды деятельности, но ставить разные задачи;</a:t>
            </a:r>
            <a:endParaRPr lang="ru-RU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вовлекать обучающихся в коллективные формы обучения и групповое решение задач;</a:t>
            </a:r>
            <a:endParaRPr lang="ru-RU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 и другие стратегии коллективного участия – игры, совместные проекты, лабораторные, полевые исследования и т. д.</a:t>
            </a:r>
            <a:endParaRPr lang="ru-RU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8FDC3D-6D0B-4B62-8C7E-C69E7829C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1" y="5432382"/>
            <a:ext cx="1557088" cy="137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5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774F8-A624-49EC-8B87-E549644BA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8711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Положение об организации обучения инвалидов и лиц с ограниченными возможностями здоровья в ГПОУ </a:t>
            </a:r>
            <a:r>
              <a:rPr lang="ru-RU" dirty="0" err="1"/>
              <a:t>НТСТиСО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F7B59-7ED5-493E-875E-DC52AE63C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2114025"/>
            <a:ext cx="11509695" cy="459716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педагога-психолога с обучающимися инвалидами и лицами с ОВЗ заключается в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создании благоприятного психологического климата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формировании условий, стимулирующих личностный и профессиональный рост, в обеспечении психологической защищенности абитуриентов и обучающихся в поддержке и укреплении их психического здоровья.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социального педагога с обучающимися инвалидами и лицами с ОВЗ заключается в осуществлении социальной защиты, выявлении потребности обучающихся инвалидов и лиц с ОВЗ и их семей в сфере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 поддержки, в определении направления помощи в адаптации и социализации, в участии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установленном законодательством Российской Федерации порядке в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мероприятиях по обеспечению защиты прав и законных интересов ребенка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государственных органах и органах местного самоуправления.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Педагогические работники техникума должны быть ознакомлены с психолого-физиологическими особенностями обучающихся инвалидов и лиц с ОВЗ и учитывать их при организации образовательного процесса.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53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9E844A1-FE9F-4C0D-B9D3-8E4E85F56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10" y="484089"/>
            <a:ext cx="11291580" cy="6241409"/>
          </a:xfrm>
        </p:spPr>
        <p:txBody>
          <a:bodyPr/>
          <a:lstStyle/>
          <a:p>
            <a:r>
              <a:rPr lang="ru-RU" b="1" dirty="0"/>
              <a:t>Психолого-педагогическое сопровождение </a:t>
            </a:r>
            <a:r>
              <a:rPr lang="ru-RU" dirty="0"/>
              <a:t>осуществляется для обучающихся, имеющих проблемы в обучении, общении и социальной адаптации. Оно направлено </a:t>
            </a:r>
            <a:r>
              <a:rPr lang="ru-RU" b="1" dirty="0"/>
              <a:t>на изучение, развитие и коррекцию личности </a:t>
            </a:r>
            <a:r>
              <a:rPr lang="ru-RU" dirty="0"/>
              <a:t>обучающегося, его профессиональное становление с помощью психодиагностических процедур, </a:t>
            </a:r>
            <a:r>
              <a:rPr lang="ru-RU" dirty="0" err="1"/>
              <a:t>психопрофилактики</a:t>
            </a:r>
            <a:r>
              <a:rPr lang="ru-RU" dirty="0"/>
              <a:t> и коррекции личностных искажений. </a:t>
            </a:r>
          </a:p>
          <a:p>
            <a:r>
              <a:rPr lang="ru-RU" b="1" dirty="0"/>
              <a:t>Социальное сопровождение </a:t>
            </a:r>
            <a:r>
              <a:rPr lang="ru-RU" dirty="0"/>
              <a:t>предполагает совокупность мероприятий, сопутствующих образовательному процессу и направленных на </a:t>
            </a:r>
            <a:r>
              <a:rPr lang="ru-RU" b="1" dirty="0"/>
              <a:t>социальную поддержку обучающихся инвалидов и лиц с ОВЗ </a:t>
            </a:r>
            <a:r>
              <a:rPr lang="ru-RU" dirty="0"/>
              <a:t>при инклюзивном образовании, включая социальные выплаты, выделение материальной помощи, стипендиального обеспечения, содействие в решении бытовых проблем.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0E62EA-22C9-4B2C-B63C-22C0E2006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" y="5655215"/>
            <a:ext cx="1408298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5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615EC-9437-4D45-8F20-B0B9D5B6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Перечень мероприятий, направленных на социальную адаптацию инвалидов </a:t>
            </a:r>
            <a:br>
              <a:rPr lang="ru-RU" dirty="0"/>
            </a:br>
            <a:r>
              <a:rPr lang="ru-RU" dirty="0"/>
              <a:t>и лиц с ОВЗ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47BE39-2AD6-4774-B073-0F90AD915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Формирование личных дел обучающихся-инвалидов 1 курса. Индивидуальные собеседования с обучающимися и их родителями. Подписание соглашения на обучение по адаптивным программам.</a:t>
            </a:r>
          </a:p>
          <a:p>
            <a:r>
              <a:rPr lang="ru-RU" dirty="0"/>
              <a:t>Проведение диагностики особенностей личности, когнитивной сферы, мотивации на обучение. Разработка индивидуального плана психолого-педагогического сопровождения с учетом нозологии и ИПР.</a:t>
            </a:r>
          </a:p>
          <a:p>
            <a:r>
              <a:rPr lang="ru-RU" dirty="0"/>
              <a:t>«Неделя адаптации»: знакомство с техникумом, его историей и традициями. Формирование позитивного отношения к новой 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194175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ACE636-231A-4863-96BB-BD37E523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675" y="499909"/>
            <a:ext cx="10598791" cy="585818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Психологические тренинги, направленные на адаптацию в группах 1 курса. Развитие коммуникативных навыков.</a:t>
            </a:r>
          </a:p>
          <a:p>
            <a:r>
              <a:rPr lang="ru-RU" dirty="0"/>
              <a:t>Формирование мотивации на получение профессионального образования (классные часы, экскурсии на предприятия, профессиональные пробы, работа с психологом и др.)</a:t>
            </a:r>
          </a:p>
          <a:p>
            <a:r>
              <a:rPr lang="ru-RU" dirty="0"/>
              <a:t>Проведение педсовета «Психолого-педагогические особенности обучающихся 1 курса»</a:t>
            </a:r>
          </a:p>
          <a:p>
            <a:r>
              <a:rPr lang="ru-RU" dirty="0"/>
              <a:t>Интеграция обучающихся в образовательное пространство техникума: привлечение к участию в КТД (конкурсы, концерты, соревнования, чемпионаты по профессиональному мастерству и др.), к занятиям в кружках и секциях техникума.</a:t>
            </a:r>
          </a:p>
          <a:p>
            <a:r>
              <a:rPr lang="ru-RU" dirty="0"/>
              <a:t>Проведение индивидуальных коррекционно-развивающих занятий.</a:t>
            </a:r>
          </a:p>
          <a:p>
            <a:r>
              <a:rPr lang="ru-RU" dirty="0"/>
              <a:t>Повторная диагностика с целью выявления студентов, </a:t>
            </a:r>
            <a:r>
              <a:rPr lang="ru-RU" dirty="0" err="1"/>
              <a:t>испытающих</a:t>
            </a:r>
            <a:r>
              <a:rPr lang="ru-RU" dirty="0"/>
              <a:t> трудности в адаптации.</a:t>
            </a:r>
          </a:p>
        </p:txBody>
      </p:sp>
    </p:spTree>
    <p:extLst>
      <p:ext uri="{BB962C8B-B14F-4D97-AF65-F5344CB8AC3E}">
        <p14:creationId xmlns:p14="http://schemas.microsoft.com/office/powerpoint/2010/main" val="179555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6">
                <a:lumMod val="0"/>
                <a:lumOff val="100000"/>
              </a:schemeClr>
            </a:gs>
            <a:gs pos="18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16C226-10B3-4C2C-BECD-AC3DBA9DD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119" y="788565"/>
            <a:ext cx="10640736" cy="590012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Индивидуальное консультирование родителей (законных представителей) обучающихся с инвалидностью.</a:t>
            </a:r>
          </a:p>
          <a:p>
            <a:r>
              <a:rPr lang="ru-RU" dirty="0"/>
              <a:t>Проведение инструктивно-методического заседания «Психолого-педагогические особенности обучения инвалидов с различными видами нозологий». Рекомендации для преподавателей по конструктивному взаимодействию с обучающимися с учетом их нозологии.</a:t>
            </a:r>
          </a:p>
          <a:p>
            <a:r>
              <a:rPr lang="ru-RU" dirty="0"/>
              <a:t>Индивидуальные коррекционно-развивающие занятия с обучающимися.</a:t>
            </a:r>
          </a:p>
          <a:p>
            <a:r>
              <a:rPr lang="ru-RU" dirty="0"/>
              <a:t>Вовлечение обучающихся к участию в чемпионате по профессиональному мастерству среди людей с инвалидностью «</a:t>
            </a:r>
            <a:r>
              <a:rPr lang="ru-RU" dirty="0" err="1"/>
              <a:t>Абилимпикс</a:t>
            </a:r>
            <a:r>
              <a:rPr lang="ru-RU" dirty="0"/>
              <a:t>» (участники, волонтеры, творческая группа)</a:t>
            </a:r>
          </a:p>
          <a:p>
            <a:r>
              <a:rPr lang="ru-RU" dirty="0"/>
              <a:t>Проведение занятий по обучению технологиям поиска работы, трудоустройства и </a:t>
            </a:r>
            <a:r>
              <a:rPr lang="ru-RU" dirty="0" err="1"/>
              <a:t>самопрезентеции</a:t>
            </a:r>
            <a:r>
              <a:rPr lang="ru-RU" dirty="0"/>
              <a:t>. Формирование социальной и профессиональной мобильности выпускников.</a:t>
            </a:r>
          </a:p>
          <a:p>
            <a:r>
              <a:rPr lang="ru-RU" dirty="0"/>
              <a:t>Итоговая диагностика: динамика индивидуально-личностного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416164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924</Words>
  <Application>Microsoft Office PowerPoint</Application>
  <PresentationFormat>Широкоэкранный</PresentationFormat>
  <Paragraphs>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Создание специальной образовательной среды для обучающихся-инвалидов</vt:lpstr>
      <vt:lpstr>Инклюзивное образование</vt:lpstr>
      <vt:lpstr>Цель инклюзивного образования</vt:lpstr>
      <vt:lpstr>Принципы инклюзивного образования</vt:lpstr>
      <vt:lpstr>Положение об организации обучения инвалидов и лиц с ограниченными возможностями здоровья в ГПОУ НТСТиСО</vt:lpstr>
      <vt:lpstr>Презентация PowerPoint</vt:lpstr>
      <vt:lpstr>Перечень мероприятий, направленных на социальную адаптацию инвалидов  и лиц с ОВЗ</vt:lpstr>
      <vt:lpstr>Презентация PowerPoint</vt:lpstr>
      <vt:lpstr>Презентация PowerPoint</vt:lpstr>
      <vt:lpstr>Декларация независимости инвалида</vt:lpstr>
      <vt:lpstr>Презентация PowerPoint</vt:lpstr>
      <vt:lpstr>Коммуникативные навыки при общении  с инвалидом</vt:lpstr>
      <vt:lpstr>Общие правила этикета при общении с инвалидами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специальной образовательной среды для обучающихся-инвалидов</dc:title>
  <dc:creator>админ</dc:creator>
  <cp:lastModifiedBy>админ</cp:lastModifiedBy>
  <cp:revision>6</cp:revision>
  <dcterms:created xsi:type="dcterms:W3CDTF">2021-09-27T01:28:10Z</dcterms:created>
  <dcterms:modified xsi:type="dcterms:W3CDTF">2021-09-28T03:55:34Z</dcterms:modified>
</cp:coreProperties>
</file>