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</p:sldMasterIdLst>
  <p:sldIdLst>
    <p:sldId id="256" r:id="rId2"/>
    <p:sldId id="258" r:id="rId3"/>
    <p:sldId id="259" r:id="rId4"/>
    <p:sldId id="260" r:id="rId5"/>
    <p:sldId id="267" r:id="rId6"/>
    <p:sldId id="268" r:id="rId7"/>
    <p:sldId id="264" r:id="rId8"/>
    <p:sldId id="265" r:id="rId9"/>
    <p:sldId id="266" r:id="rId10"/>
    <p:sldId id="257" r:id="rId11"/>
    <p:sldId id="261" r:id="rId12"/>
    <p:sldId id="262" r:id="rId13"/>
    <p:sldId id="263" r:id="rId14"/>
    <p:sldId id="269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1B5E96-B4E5-413C-8F5A-C233B0293B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ACD8813-A6BC-45A5-BC7C-BACFEF3724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0476F42-6C36-4D25-A736-C8EF3E4854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41D93-6D16-4FC4-B892-72D616CE18E9}" type="datetimeFigureOut">
              <a:rPr lang="ru-RU" smtClean="0"/>
              <a:t>28.09.2021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74CA65C-1A13-40B9-9A2E-4BDCE934F0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99449E1-78EB-4CAD-A872-4882F5E07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C9B09-CED1-4891-9AB8-3366A609AF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4626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76990C-8D3C-412D-9E92-7872EC1DF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DC8BB6B-29BB-4BDF-82C4-B42B441D3B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EEEED40-1DF1-4CEC-A9AB-769CAD2535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41D93-6D16-4FC4-B892-72D616CE18E9}" type="datetimeFigureOut">
              <a:rPr lang="ru-RU" smtClean="0"/>
              <a:t>28.09.2021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DDE43B8-9F0C-4482-8A01-84EA37723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F7B9866-7F52-4768-B4EB-5F592A1B2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C9B09-CED1-4891-9AB8-3366A609AF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05162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3D72A9C3-BD4E-4D28-B74C-EF1F246BDF8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84E5E40-A131-4A4F-8E27-7FC095356E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BAB3052-891B-42B7-B29E-17DBA9942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41D93-6D16-4FC4-B892-72D616CE18E9}" type="datetimeFigureOut">
              <a:rPr lang="ru-RU" smtClean="0"/>
              <a:t>28.09.2021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522CF02-2E09-4F59-B392-61C5CBA890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CE1C00F-D3A9-4C31-891F-CAEE35C7F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C9B09-CED1-4891-9AB8-3366A609AF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7311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34533E6-2D16-4B77-BF79-DBF2E51B28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A84492D-1895-4C84-B244-DCB7B209B6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B2A88AD-F5E4-4F29-B3A3-201421FD0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41D93-6D16-4FC4-B892-72D616CE18E9}" type="datetimeFigureOut">
              <a:rPr lang="ru-RU" smtClean="0"/>
              <a:t>28.09.2021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1851038-D1F0-43DC-B492-16A0D7C48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3FBAE47-7242-4354-B0F5-9003956D18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C9B09-CED1-4891-9AB8-3366A609AF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9360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585C056-DC37-408D-B7F3-34396F8D2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613E27D-DD7D-4C86-8F9D-3F7A7094E6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0688FDB-F5FB-4AF2-A285-C219019B39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41D93-6D16-4FC4-B892-72D616CE18E9}" type="datetimeFigureOut">
              <a:rPr lang="ru-RU" smtClean="0"/>
              <a:t>28.09.2021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A99AD81-F9E8-4407-83E6-6B2226DDAB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01F354D-FF40-4115-BF4C-6EB48932B6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C9B09-CED1-4891-9AB8-3366A609AF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9310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CC9947-62D9-476B-A7CD-ABCB5E2CD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7BCDFC1-ACFC-4DB3-8597-794AC41917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73671B0-9793-4C11-BC35-1F351880BE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10E3EB8-5FD5-42CC-9A4F-41F46BD77B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41D93-6D16-4FC4-B892-72D616CE18E9}" type="datetimeFigureOut">
              <a:rPr lang="ru-RU" smtClean="0"/>
              <a:t>28.09.2021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A01537D-3E89-4DDD-A877-7F993A0C3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7DF5071-BF96-4BD4-BD36-A0B04D0A5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C9B09-CED1-4891-9AB8-3366A609AF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9873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E657604-ECCD-40FC-84B3-10BA1BED39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3E963DA-FA04-451A-8B09-9E7C9C5140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B49BCE7-2602-4C1B-B2F6-8602E62059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4AD6D38B-7E99-4F35-A77A-26E58A7601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5DCC0537-7C18-42C4-A593-EAD95D77D5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750F8055-9AA8-4643-82B4-8D4C890B0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41D93-6D16-4FC4-B892-72D616CE18E9}" type="datetimeFigureOut">
              <a:rPr lang="ru-RU" smtClean="0"/>
              <a:t>28.09.2021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E1A04973-72E7-4394-9121-F23B0F80B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D547235C-FD62-43C4-A040-ECA5AA264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C9B09-CED1-4891-9AB8-3366A609AF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693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79AA3BD-1D95-46AD-8382-3718FBE91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B18DCA6-490E-4866-B974-08745ECBF8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41D93-6D16-4FC4-B892-72D616CE18E9}" type="datetimeFigureOut">
              <a:rPr lang="ru-RU" smtClean="0"/>
              <a:t>28.09.2021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21523B9-DE19-4050-AA7E-FBCB35FE8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5F28E42-87B1-4C64-8E5D-296DA378B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C9B09-CED1-4891-9AB8-3366A609AF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0947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C97452AA-5409-415A-95E9-9BA3DE5F26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41D93-6D16-4FC4-B892-72D616CE18E9}" type="datetimeFigureOut">
              <a:rPr lang="ru-RU" smtClean="0"/>
              <a:t>28.09.2021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769A1B09-5B7A-4118-B294-747175F10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C8F771F-1561-435D-A9AE-8FD13355C6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C9B09-CED1-4891-9AB8-3366A609AF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4342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E59CE1-5B60-4AD9-ADC5-1342D84D0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2EFF974-9E22-4AD2-B178-291CD2395D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DCE25B9-4DBC-48B8-91DB-D44C06B08E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63D01B2-0B0A-4892-AADA-6C0D112B48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41D93-6D16-4FC4-B892-72D616CE18E9}" type="datetimeFigureOut">
              <a:rPr lang="ru-RU" smtClean="0"/>
              <a:t>28.09.2021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5DCC0DD-8728-46E4-A35E-6315DEAFDC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E285D02-CA64-4518-810C-7F114EEBFD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C9B09-CED1-4891-9AB8-3366A609AF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6379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0B4CA4-7FD9-4F6A-950C-EE69C1EF6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4BE4146E-220F-4826-9F4F-4AC694E90E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A3E38B0-8432-42CA-80B4-07D288D6C2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263DF17-5CD7-44F5-AB54-41D363537E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41D93-6D16-4FC4-B892-72D616CE18E9}" type="datetimeFigureOut">
              <a:rPr lang="ru-RU" smtClean="0"/>
              <a:t>28.09.2021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2E0801E-861F-4201-915A-C6A412394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F0194AC-1192-4E07-82AE-288BAF658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C9B09-CED1-4891-9AB8-3366A609AF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2415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5B85E2-CFD8-4DE6-892E-3BD9577FD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A692F93-63C5-4981-9CFD-FBF9047C24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CC2F995-80B1-422E-BEE0-4FED7A23A7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D41D93-6D16-4FC4-B892-72D616CE18E9}" type="datetimeFigureOut">
              <a:rPr lang="ru-RU" smtClean="0"/>
              <a:t>28.09.2021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D039995-642F-441D-A3A4-C55BC1639D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F6F0118-A5E4-4609-838D-E9FDDF9100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FC9B09-CED1-4891-9AB8-3366A609AF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7656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4000">
              <a:schemeClr val="accent6">
                <a:lumMod val="0"/>
                <a:lumOff val="100000"/>
              </a:schemeClr>
            </a:gs>
            <a:gs pos="18000">
              <a:schemeClr val="accent6">
                <a:lumMod val="0"/>
                <a:lumOff val="100000"/>
              </a:schemeClr>
            </a:gs>
            <a:gs pos="83000">
              <a:schemeClr val="accent6">
                <a:lumMod val="100000"/>
              </a:schemeClr>
            </a:gs>
          </a:gsLst>
          <a:path path="circle">
            <a:fillToRect t="100000" r="100000"/>
          </a:path>
          <a:tileRect l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56F0F7-9ECD-422F-AA30-AA4975E23E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7890" y="2232505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ru-RU" dirty="0"/>
              <a:t>Создание специальной образовательной среды для обучающихся-инвалидов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BB33918-070A-450C-83E0-8D0A5E6AE4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45417" y="4836380"/>
            <a:ext cx="4630722" cy="1655762"/>
          </a:xfrm>
        </p:spPr>
        <p:txBody>
          <a:bodyPr>
            <a:normAutofit/>
          </a:bodyPr>
          <a:lstStyle/>
          <a:p>
            <a:pPr algn="l"/>
            <a:r>
              <a:rPr lang="ru-RU" dirty="0"/>
              <a:t>Волкова О.П.</a:t>
            </a:r>
          </a:p>
          <a:p>
            <a:pPr algn="l"/>
            <a:r>
              <a:rPr lang="ru-RU" dirty="0"/>
              <a:t>заместитель директора по УВР </a:t>
            </a:r>
          </a:p>
          <a:p>
            <a:pPr algn="l"/>
            <a:r>
              <a:rPr lang="ru-RU" dirty="0"/>
              <a:t>ГПОУ </a:t>
            </a:r>
            <a:r>
              <a:rPr lang="ru-RU" dirty="0" err="1"/>
              <a:t>НТСТиСО</a:t>
            </a:r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4EA35CE-21DA-48D3-961F-C1F03FDB30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021" y="54480"/>
            <a:ext cx="2712955" cy="2395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66579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4000">
              <a:schemeClr val="accent6">
                <a:lumMod val="0"/>
                <a:lumOff val="100000"/>
              </a:schemeClr>
            </a:gs>
            <a:gs pos="18000">
              <a:schemeClr val="accent6">
                <a:lumMod val="0"/>
                <a:lumOff val="100000"/>
              </a:schemeClr>
            </a:gs>
            <a:gs pos="83000">
              <a:schemeClr val="accent6">
                <a:lumMod val="100000"/>
              </a:schemeClr>
            </a:gs>
          </a:gsLst>
          <a:path path="circle">
            <a:fillToRect t="100000" r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23C323-84D9-47ED-845E-906CF2763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Декларация независимости инвалида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7607031-028B-4198-A57D-262744FE3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Не рассматривайте мою инвалидность, как проблему</a:t>
            </a:r>
          </a:p>
          <a:p>
            <a:r>
              <a:rPr lang="ru-RU" dirty="0"/>
              <a:t>Не надо меня жалеть, я не так слаб, как кажется</a:t>
            </a:r>
          </a:p>
          <a:p>
            <a:r>
              <a:rPr lang="ru-RU" dirty="0"/>
              <a:t>Не старайтесь изменить меня. У вас нет на это права.</a:t>
            </a:r>
          </a:p>
          <a:p>
            <a:r>
              <a:rPr lang="ru-RU" dirty="0"/>
              <a:t>Не пытайтесь руководить мною. Я имею право на собственную жизнь, как любая личность.</a:t>
            </a:r>
          </a:p>
          <a:p>
            <a:r>
              <a:rPr lang="ru-RU" dirty="0"/>
              <a:t>Не учите меня быть покорным, смиренным и вежливым. Не делайте мне одолжения.</a:t>
            </a:r>
          </a:p>
          <a:p>
            <a:r>
              <a:rPr lang="ru-RU" dirty="0"/>
              <a:t>Признайте, что реальной проблемой, с которой сталкиваются инвалиды, является их собственное обесценивание и притеснение, предубежденное отношение к ним</a:t>
            </a:r>
          </a:p>
        </p:txBody>
      </p:sp>
    </p:spTree>
    <p:extLst>
      <p:ext uri="{BB962C8B-B14F-4D97-AF65-F5344CB8AC3E}">
        <p14:creationId xmlns:p14="http://schemas.microsoft.com/office/powerpoint/2010/main" val="40787038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4000">
              <a:schemeClr val="accent6">
                <a:lumMod val="0"/>
                <a:lumOff val="100000"/>
              </a:schemeClr>
            </a:gs>
            <a:gs pos="18000">
              <a:schemeClr val="accent6">
                <a:lumMod val="0"/>
                <a:lumOff val="100000"/>
              </a:schemeClr>
            </a:gs>
            <a:gs pos="83000">
              <a:schemeClr val="accent6">
                <a:lumMod val="100000"/>
              </a:schemeClr>
            </a:gs>
          </a:gsLst>
          <a:path path="circle">
            <a:fillToRect t="100000" r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580DBB1-C839-448D-8E03-E58E7D0962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728" y="595619"/>
            <a:ext cx="10833683" cy="5984016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Поддержите меня, чтобы я мог по мере сил внести свой вклад в общество.</a:t>
            </a:r>
          </a:p>
          <a:p>
            <a:r>
              <a:rPr lang="ru-RU" dirty="0"/>
              <a:t>Помогите мне познать то, что я хочу.</a:t>
            </a:r>
          </a:p>
          <a:p>
            <a:r>
              <a:rPr lang="ru-RU" dirty="0"/>
              <a:t>Будьте тем, кто заботится, не жалея времени, и кто не борется в попытке сделать лучше.</a:t>
            </a:r>
          </a:p>
          <a:p>
            <a:r>
              <a:rPr lang="ru-RU" dirty="0"/>
              <a:t>Не помогайте мне тогда, когда я в этом не нуждаюсь, если даже доставляет вам удовольствие.</a:t>
            </a:r>
          </a:p>
          <a:p>
            <a:r>
              <a:rPr lang="ru-RU" dirty="0"/>
              <a:t>Не восхищайтесь мною. Желание жить полноценной жизнью не заслуживает восхищения.</a:t>
            </a:r>
          </a:p>
          <a:p>
            <a:r>
              <a:rPr lang="ru-RU" dirty="0"/>
              <a:t>Узнайте меня получше. Мы сможем стать друзьями.</a:t>
            </a:r>
          </a:p>
          <a:p>
            <a:r>
              <a:rPr lang="ru-RU" dirty="0"/>
              <a:t>Будьте союзниками в борьбе против тех, кто пользуется мною для собственного удовлетворения.</a:t>
            </a:r>
          </a:p>
          <a:p>
            <a:r>
              <a:rPr lang="ru-RU" dirty="0"/>
              <a:t>Давайте уважать друг друга. Ведь уважение предполагает равенство. Слушайте, поддерживайте и действуйте.</a:t>
            </a:r>
          </a:p>
        </p:txBody>
      </p:sp>
    </p:spTree>
    <p:extLst>
      <p:ext uri="{BB962C8B-B14F-4D97-AF65-F5344CB8AC3E}">
        <p14:creationId xmlns:p14="http://schemas.microsoft.com/office/powerpoint/2010/main" val="36109314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4000">
              <a:schemeClr val="accent6">
                <a:lumMod val="0"/>
                <a:lumOff val="100000"/>
              </a:schemeClr>
            </a:gs>
            <a:gs pos="18000">
              <a:schemeClr val="accent6">
                <a:lumMod val="0"/>
                <a:lumOff val="100000"/>
              </a:schemeClr>
            </a:gs>
            <a:gs pos="83000">
              <a:schemeClr val="accent6">
                <a:lumMod val="100000"/>
              </a:schemeClr>
            </a:gs>
          </a:gsLst>
          <a:path path="circle">
            <a:fillToRect t="100000" r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7880848-B7C4-48C0-B7EA-8AB21755C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Коммуникативные навыки при общении </a:t>
            </a:r>
            <a:br>
              <a:rPr lang="ru-RU" dirty="0"/>
            </a:br>
            <a:r>
              <a:rPr lang="ru-RU" dirty="0"/>
              <a:t>с инвалидом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9DCE439-ABAB-4C86-8C4F-EA89F33136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67638"/>
            <a:ext cx="10515600" cy="4351338"/>
          </a:xfrm>
        </p:spPr>
        <p:txBody>
          <a:bodyPr/>
          <a:lstStyle/>
          <a:p>
            <a:r>
              <a:rPr lang="ru-RU" dirty="0"/>
              <a:t>Избегать конфликтных ситуаций</a:t>
            </a:r>
          </a:p>
          <a:p>
            <a:r>
              <a:rPr lang="ru-RU" dirty="0"/>
              <a:t>Внимательно слушать инвалида и слышать его</a:t>
            </a:r>
          </a:p>
          <a:p>
            <a:r>
              <a:rPr lang="ru-RU" dirty="0"/>
              <a:t>Регулировать собственные эмоции, возникающие в процессе взаимодействия</a:t>
            </a:r>
          </a:p>
          <a:p>
            <a:r>
              <a:rPr lang="ru-RU" dirty="0"/>
              <a:t>Обеспечивать высокую культуру и этику взаимоотношений</a:t>
            </a:r>
          </a:p>
          <a:p>
            <a:r>
              <a:rPr lang="ru-RU" dirty="0"/>
              <a:t>Цивилизованно противостоять манипулированию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996AFD6D-820B-4664-B47D-5CD56185EB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051" y="5614308"/>
            <a:ext cx="1408298" cy="1243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58534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4000">
              <a:schemeClr val="accent6">
                <a:lumMod val="0"/>
                <a:lumOff val="100000"/>
              </a:schemeClr>
            </a:gs>
            <a:gs pos="18000">
              <a:schemeClr val="accent6">
                <a:lumMod val="0"/>
                <a:lumOff val="100000"/>
              </a:schemeClr>
            </a:gs>
            <a:gs pos="83000">
              <a:schemeClr val="accent6">
                <a:lumMod val="100000"/>
              </a:schemeClr>
            </a:gs>
          </a:gsLst>
          <a:path path="circle">
            <a:fillToRect t="100000" r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B2B7A0-E342-46C0-8452-614B0C979A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Общие правила этикета при общении с инвалидами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9E97254-0E33-4648-A85A-F5B76AF60C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31732" y="1796749"/>
            <a:ext cx="10515600" cy="4351338"/>
          </a:xfrm>
        </p:spPr>
        <p:txBody>
          <a:bodyPr>
            <a:normAutofit/>
          </a:bodyPr>
          <a:lstStyle/>
          <a:p>
            <a:r>
              <a:rPr lang="ru-RU" dirty="0"/>
              <a:t>Обращение непосредственно к человеку</a:t>
            </a:r>
          </a:p>
          <a:p>
            <a:r>
              <a:rPr lang="ru-RU" dirty="0"/>
              <a:t>Пожатие руки</a:t>
            </a:r>
          </a:p>
          <a:p>
            <a:r>
              <a:rPr lang="ru-RU" dirty="0"/>
              <a:t>Называйте себя и других</a:t>
            </a:r>
          </a:p>
          <a:p>
            <a:r>
              <a:rPr lang="ru-RU" dirty="0"/>
              <a:t>Предложение помощи</a:t>
            </a:r>
          </a:p>
          <a:p>
            <a:r>
              <a:rPr lang="ru-RU" dirty="0"/>
              <a:t>Адекватность и вежливость</a:t>
            </a:r>
          </a:p>
          <a:p>
            <a:r>
              <a:rPr lang="ru-RU" dirty="0"/>
              <a:t>Внимательность и терпеливость</a:t>
            </a:r>
          </a:p>
          <a:p>
            <a:r>
              <a:rPr lang="ru-RU" dirty="0"/>
              <a:t>Расположение для беседы</a:t>
            </a:r>
          </a:p>
          <a:p>
            <a:r>
              <a:rPr lang="ru-RU" dirty="0"/>
              <a:t>Привлечение внимания</a:t>
            </a:r>
          </a:p>
          <a:p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0D39DB12-5636-46B7-ADE3-30BD325CD1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001" y="5361202"/>
            <a:ext cx="1665172" cy="1470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35590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4000">
              <a:schemeClr val="accent6">
                <a:lumMod val="0"/>
                <a:lumOff val="100000"/>
              </a:schemeClr>
            </a:gs>
            <a:gs pos="18000">
              <a:schemeClr val="accent6">
                <a:lumMod val="0"/>
                <a:lumOff val="100000"/>
              </a:schemeClr>
            </a:gs>
            <a:gs pos="83000">
              <a:schemeClr val="accent6">
                <a:lumMod val="100000"/>
              </a:schemeClr>
            </a:gs>
          </a:gsLst>
          <a:path path="circle">
            <a:fillToRect t="100000" r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159B80D-F132-49C5-B423-CA782EEC3D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6578" y="2497651"/>
            <a:ext cx="10364451" cy="1596177"/>
          </a:xfrm>
        </p:spPr>
        <p:txBody>
          <a:bodyPr/>
          <a:lstStyle/>
          <a:p>
            <a:r>
              <a:rPr lang="ru-RU" dirty="0"/>
              <a:t>Спасибо за внимание!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8A91A9DE-3470-4C63-A03C-3D79F0A250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22811"/>
            <a:ext cx="2502568" cy="2210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87324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4000">
              <a:schemeClr val="accent6">
                <a:lumMod val="0"/>
                <a:lumOff val="100000"/>
              </a:schemeClr>
            </a:gs>
            <a:gs pos="18000">
              <a:schemeClr val="accent6">
                <a:lumMod val="0"/>
                <a:lumOff val="100000"/>
              </a:schemeClr>
            </a:gs>
            <a:gs pos="83000">
              <a:schemeClr val="accent6">
                <a:lumMod val="100000"/>
              </a:schemeClr>
            </a:gs>
          </a:gsLst>
          <a:path path="circle">
            <a:fillToRect t="100000" r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4101E2-A789-4F1F-B7C7-5B15886587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Инклюзивное образование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BF0C6D1-AD3A-4BA4-B60A-C403906C32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01793"/>
            <a:ext cx="10515600" cy="4351338"/>
          </a:xfrm>
        </p:spPr>
        <p:txBody>
          <a:bodyPr/>
          <a:lstStyle/>
          <a:p>
            <a:r>
              <a:rPr lang="ru-RU" dirty="0"/>
              <a:t>В основу инклюзивного образования положена идеология, которая исключает любую дискриминацию детей, которая обеспечивает равное отношение ко всем людям, но создает специальные условия для детей, имеющих особые образовательные потребности.</a:t>
            </a:r>
          </a:p>
          <a:p>
            <a:r>
              <a:rPr lang="ru-RU" dirty="0"/>
              <a:t>Обучение детей с особыми потребностями в образовательном учреждении позволяет здоровым детям развивать толерантность и ответственность.</a:t>
            </a:r>
          </a:p>
          <a:p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F0EFBBF3-5B10-4650-A397-CEBF9065E6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293" y="5479140"/>
            <a:ext cx="1407813" cy="1243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17505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4000">
              <a:schemeClr val="accent6">
                <a:lumMod val="0"/>
                <a:lumOff val="100000"/>
              </a:schemeClr>
            </a:gs>
            <a:gs pos="18000">
              <a:schemeClr val="accent6">
                <a:lumMod val="0"/>
                <a:lumOff val="100000"/>
              </a:schemeClr>
            </a:gs>
            <a:gs pos="83000">
              <a:schemeClr val="accent6">
                <a:lumMod val="100000"/>
              </a:schemeClr>
            </a:gs>
          </a:gsLst>
          <a:path path="circle">
            <a:fillToRect t="100000" r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90A2F25-F89B-410B-9A1A-0B96AEC917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1293"/>
            <a:ext cx="10515600" cy="1325563"/>
          </a:xfrm>
        </p:spPr>
        <p:txBody>
          <a:bodyPr/>
          <a:lstStyle/>
          <a:p>
            <a:r>
              <a:rPr lang="ru-RU" dirty="0"/>
              <a:t>Цель инклюзивного образования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48B6B91-5CB3-48E6-AE58-4CCFC82300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90551"/>
            <a:ext cx="10515600" cy="4351338"/>
          </a:xfrm>
        </p:spPr>
        <p:txBody>
          <a:bodyPr/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Дать всем обучающимся возможность наиболее полноценной социальной жизни, наиболее активного участия в коллективе, местном сообществе, тем самым обеспечить наиболее полное взаимодействие, помощь друг другу как членам сообщества.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2F6C4AE4-8C5A-4ED9-AB78-23430F5BF7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051" y="5463726"/>
            <a:ext cx="1408298" cy="1243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13663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4000">
              <a:schemeClr val="accent6">
                <a:lumMod val="0"/>
                <a:lumOff val="100000"/>
              </a:schemeClr>
            </a:gs>
            <a:gs pos="18000">
              <a:schemeClr val="accent6">
                <a:lumMod val="0"/>
                <a:lumOff val="100000"/>
              </a:schemeClr>
            </a:gs>
            <a:gs pos="83000">
              <a:schemeClr val="accent6">
                <a:lumMod val="100000"/>
              </a:schemeClr>
            </a:gs>
          </a:gsLst>
          <a:path path="circle">
            <a:fillToRect t="100000" r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6E92C64-2368-4920-B8D0-5295179D7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Принципы инклюзивного образования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06F033F-57B4-4383-BB61-B9E1E1184B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5213" y="1441474"/>
            <a:ext cx="10515600" cy="4351338"/>
          </a:xfrm>
        </p:spPr>
        <p:txBody>
          <a:bodyPr>
            <a:normAutofit lnSpcReduction="10000"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принимать обучающихся с инвалидностью как любых других детей в классе;</a:t>
            </a:r>
            <a:endParaRPr lang="ru-RU" sz="20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включать их в одинаковые виды деятельности, но ставить разные задачи;</a:t>
            </a:r>
            <a:endParaRPr lang="ru-RU" sz="20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вовлекать обучающихся в коллективные формы обучения и групповое решение задач;</a:t>
            </a:r>
            <a:endParaRPr lang="ru-RU" sz="20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использовать и другие стратегии коллективного участия – игры, совместные проекты, лабораторные, полевые исследования и т. д.</a:t>
            </a:r>
            <a:endParaRPr lang="ru-RU" sz="20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038FDC3D-6D0B-4B62-8C7E-C69E7829C1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331" y="5432382"/>
            <a:ext cx="1557088" cy="1375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5452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4000">
              <a:schemeClr val="accent6">
                <a:lumMod val="0"/>
                <a:lumOff val="100000"/>
              </a:schemeClr>
            </a:gs>
            <a:gs pos="18000">
              <a:schemeClr val="accent6">
                <a:lumMod val="0"/>
                <a:lumOff val="100000"/>
              </a:schemeClr>
            </a:gs>
            <a:gs pos="83000">
              <a:schemeClr val="accent6">
                <a:lumMod val="100000"/>
              </a:schemeClr>
            </a:gs>
          </a:gsLst>
          <a:path path="circle">
            <a:fillToRect t="100000" r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5C774F8-A624-49EC-8B87-E549644BA9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268711"/>
            <a:ext cx="10364451" cy="1596177"/>
          </a:xfrm>
        </p:spPr>
        <p:txBody>
          <a:bodyPr>
            <a:normAutofit fontScale="90000"/>
          </a:bodyPr>
          <a:lstStyle/>
          <a:p>
            <a:r>
              <a:rPr lang="ru-RU" dirty="0"/>
              <a:t>Положение об организации обучения инвалидов и лиц с ограниченными возможностями здоровья в ГПОУ </a:t>
            </a:r>
            <a:r>
              <a:rPr lang="ru-RU" dirty="0" err="1"/>
              <a:t>НТСТиСО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82F7B59-7ED5-493E-875E-DC52AE63C9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560" y="2114025"/>
            <a:ext cx="11509695" cy="4597167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Работа педагога-психолога с обучающимися инвалидами и лицами с ОВЗ заключается в </a:t>
            </a:r>
            <a:r>
              <a:rPr lang="ru-RU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создании благоприятного психологического климата</a:t>
            </a: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формировании условий, стимулирующих личностный и профессиональный рост, в обеспечении психологической защищенности абитуриентов и обучающихся в поддержке и укреплении их психического здоровья. 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Работа социального педагога с обучающимися инвалидами и лицами с ОВЗ заключается в осуществлении социальной защиты, выявлении потребности обучающихся инвалидов и лиц с ОВЗ и их семей в сфере </a:t>
            </a:r>
            <a:r>
              <a:rPr lang="ru-RU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социальной поддержки, в определении направления помощи в адаптации и социализации, в участии</a:t>
            </a: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установленном законодательством Российской Федерации порядке в </a:t>
            </a:r>
            <a:r>
              <a:rPr lang="ru-RU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мероприятиях по обеспечению защиты прав и законных интересов ребенка</a:t>
            </a: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государственных органах и органах местного самоуправления. 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Педагогические работники техникума должны быть ознакомлены с психолого-физиологическими особенностями обучающихся инвалидов и лиц с ОВЗ и учитывать их при организации образовательного процесса.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585323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4000">
              <a:schemeClr val="accent6">
                <a:lumMod val="0"/>
                <a:lumOff val="100000"/>
              </a:schemeClr>
            </a:gs>
            <a:gs pos="18000">
              <a:schemeClr val="accent6">
                <a:lumMod val="0"/>
                <a:lumOff val="100000"/>
              </a:schemeClr>
            </a:gs>
            <a:gs pos="83000">
              <a:schemeClr val="accent6">
                <a:lumMod val="100000"/>
              </a:schemeClr>
            </a:gs>
          </a:gsLst>
          <a:path path="circle">
            <a:fillToRect t="100000" r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E9E844A1-FE9F-4C0D-B9D3-8E4E85F56B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0210" y="484089"/>
            <a:ext cx="11291580" cy="6241409"/>
          </a:xfrm>
        </p:spPr>
        <p:txBody>
          <a:bodyPr/>
          <a:lstStyle/>
          <a:p>
            <a:r>
              <a:rPr lang="ru-RU" b="1" dirty="0"/>
              <a:t>Психолого-педагогическое сопровождение </a:t>
            </a:r>
            <a:r>
              <a:rPr lang="ru-RU" dirty="0"/>
              <a:t>осуществляется для обучающихся, имеющих проблемы в обучении, общении и социальной адаптации. Оно направлено </a:t>
            </a:r>
            <a:r>
              <a:rPr lang="ru-RU" b="1" dirty="0"/>
              <a:t>на изучение, развитие и коррекцию личности </a:t>
            </a:r>
            <a:r>
              <a:rPr lang="ru-RU" dirty="0"/>
              <a:t>обучающегося, его профессиональное становление с помощью психодиагностических процедур, </a:t>
            </a:r>
            <a:r>
              <a:rPr lang="ru-RU" dirty="0" err="1"/>
              <a:t>психопрофилактики</a:t>
            </a:r>
            <a:r>
              <a:rPr lang="ru-RU" dirty="0"/>
              <a:t> и коррекции личностных искажений. </a:t>
            </a:r>
          </a:p>
          <a:p>
            <a:r>
              <a:rPr lang="ru-RU" b="1" dirty="0"/>
              <a:t>Социальное сопровождение </a:t>
            </a:r>
            <a:r>
              <a:rPr lang="ru-RU" dirty="0"/>
              <a:t>предполагает совокупность мероприятий, сопутствующих образовательному процессу и направленных на </a:t>
            </a:r>
            <a:r>
              <a:rPr lang="ru-RU" b="1" dirty="0"/>
              <a:t>социальную поддержку обучающихся инвалидов и лиц с ОВЗ </a:t>
            </a:r>
            <a:r>
              <a:rPr lang="ru-RU" dirty="0"/>
              <a:t>при инклюзивном образовании, включая социальные выплаты, выделение материальной помощи, стипендиального обеспечения, содействие в решении бытовых проблем. 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350E62EA-22C9-4B2C-B63C-22C0E20061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709" y="5655215"/>
            <a:ext cx="1408298" cy="1243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48501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4000">
              <a:schemeClr val="accent6">
                <a:lumMod val="0"/>
                <a:lumOff val="100000"/>
              </a:schemeClr>
            </a:gs>
            <a:gs pos="18000">
              <a:schemeClr val="accent6">
                <a:lumMod val="0"/>
                <a:lumOff val="100000"/>
              </a:schemeClr>
            </a:gs>
            <a:gs pos="83000">
              <a:schemeClr val="accent6">
                <a:lumMod val="100000"/>
              </a:schemeClr>
            </a:gs>
          </a:gsLst>
          <a:path path="circle">
            <a:fillToRect t="100000" r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8C615EC-9437-4D45-8F20-B0B9D5B623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Перечень мероприятий, направленных на социальную адаптацию инвалидов </a:t>
            </a:r>
            <a:br>
              <a:rPr lang="ru-RU" dirty="0"/>
            </a:br>
            <a:r>
              <a:rPr lang="ru-RU" dirty="0"/>
              <a:t>и лиц с ОВЗ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947BE39-2AD6-4774-B073-0F90AD915E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Формирование личных дел обучающихся-инвалидов 1 курса. Индивидуальные собеседования с обучающимися и их родителями. Подписание соглашения на обучение по адаптивным программам.</a:t>
            </a:r>
          </a:p>
          <a:p>
            <a:r>
              <a:rPr lang="ru-RU" dirty="0"/>
              <a:t>Проведение диагностики особенностей личности, когнитивной сферы, мотивации на обучение. Разработка индивидуального плана психолого-педагогического сопровождения с учетом нозологии и ИПР.</a:t>
            </a:r>
          </a:p>
          <a:p>
            <a:r>
              <a:rPr lang="ru-RU" dirty="0"/>
              <a:t>«Неделя адаптации»: знакомство с техникумом, его историей и традициями. Формирование позитивного отношения к новой образовательной среде.</a:t>
            </a:r>
          </a:p>
        </p:txBody>
      </p:sp>
    </p:spTree>
    <p:extLst>
      <p:ext uri="{BB962C8B-B14F-4D97-AF65-F5344CB8AC3E}">
        <p14:creationId xmlns:p14="http://schemas.microsoft.com/office/powerpoint/2010/main" val="19417563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4000">
              <a:schemeClr val="accent6">
                <a:lumMod val="0"/>
                <a:lumOff val="100000"/>
              </a:schemeClr>
            </a:gs>
            <a:gs pos="18000">
              <a:schemeClr val="accent6">
                <a:lumMod val="0"/>
                <a:lumOff val="100000"/>
              </a:schemeClr>
            </a:gs>
            <a:gs pos="83000">
              <a:schemeClr val="accent6">
                <a:lumMod val="100000"/>
              </a:schemeClr>
            </a:gs>
          </a:gsLst>
          <a:path path="circle">
            <a:fillToRect t="100000" r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5ACE636-231A-4863-96BB-BD37E52340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675" y="499909"/>
            <a:ext cx="10598791" cy="5858181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Психологические тренинги, направленные на адаптацию в группах 1 курса. Развитие коммуникативных навыков.</a:t>
            </a:r>
          </a:p>
          <a:p>
            <a:r>
              <a:rPr lang="ru-RU" dirty="0"/>
              <a:t>Формирование мотивации на получение профессионального образования (классные часы, экскурсии на предприятия, профессиональные пробы, работа с психологом и др.)</a:t>
            </a:r>
          </a:p>
          <a:p>
            <a:r>
              <a:rPr lang="ru-RU" dirty="0"/>
              <a:t>Проведение педсовета «Психолого-педагогические особенности обучающихся 1 курса»</a:t>
            </a:r>
          </a:p>
          <a:p>
            <a:r>
              <a:rPr lang="ru-RU" dirty="0"/>
              <a:t>Интеграция обучающихся в образовательное пространство техникума: привлечение к участию в КТД (конкурсы, концерты, соревнования, чемпионаты по профессиональному мастерству и др.), к занятиям в кружках и секциях техникума.</a:t>
            </a:r>
          </a:p>
          <a:p>
            <a:r>
              <a:rPr lang="ru-RU" dirty="0"/>
              <a:t>Проведение индивидуальных коррекционно-развивающих занятий.</a:t>
            </a:r>
          </a:p>
          <a:p>
            <a:r>
              <a:rPr lang="ru-RU" dirty="0"/>
              <a:t>Повторная диагностика с целью выявления студентов, </a:t>
            </a:r>
            <a:r>
              <a:rPr lang="ru-RU" dirty="0" err="1"/>
              <a:t>испытающих</a:t>
            </a:r>
            <a:r>
              <a:rPr lang="ru-RU" dirty="0"/>
              <a:t> трудности в адаптации.</a:t>
            </a:r>
          </a:p>
        </p:txBody>
      </p:sp>
    </p:spTree>
    <p:extLst>
      <p:ext uri="{BB962C8B-B14F-4D97-AF65-F5344CB8AC3E}">
        <p14:creationId xmlns:p14="http://schemas.microsoft.com/office/powerpoint/2010/main" val="17955503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4000">
              <a:schemeClr val="accent6">
                <a:lumMod val="0"/>
                <a:lumOff val="100000"/>
              </a:schemeClr>
            </a:gs>
            <a:gs pos="18000">
              <a:schemeClr val="accent6">
                <a:lumMod val="0"/>
                <a:lumOff val="100000"/>
              </a:schemeClr>
            </a:gs>
            <a:gs pos="83000">
              <a:schemeClr val="accent6">
                <a:lumMod val="100000"/>
              </a:schemeClr>
            </a:gs>
          </a:gsLst>
          <a:path path="circle">
            <a:fillToRect t="100000" r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7816C226-10B3-4C2C-BECD-AC3DBA9DD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1119" y="788565"/>
            <a:ext cx="10640736" cy="5900126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Индивидуальное консультирование родителей (законных представителей) обучающихся с инвалидностью.</a:t>
            </a:r>
          </a:p>
          <a:p>
            <a:r>
              <a:rPr lang="ru-RU" dirty="0"/>
              <a:t>Проведение инструктивно-методического заседания «Психолого-педагогические особенности обучения инвалидов с различными видами нозологий». Рекомендации для преподавателей по конструктивному взаимодействию с обучающимися с учетом их нозологии.</a:t>
            </a:r>
          </a:p>
          <a:p>
            <a:r>
              <a:rPr lang="ru-RU" dirty="0"/>
              <a:t>Индивидуальные коррекционно-развивающие занятия с обучающимися.</a:t>
            </a:r>
          </a:p>
          <a:p>
            <a:r>
              <a:rPr lang="ru-RU" dirty="0"/>
              <a:t>Вовлечение обучающихся к участию в чемпионате по профессиональному мастерству среди людей с инвалидностью «</a:t>
            </a:r>
            <a:r>
              <a:rPr lang="ru-RU" dirty="0" err="1"/>
              <a:t>Абилимпикс</a:t>
            </a:r>
            <a:r>
              <a:rPr lang="ru-RU" dirty="0"/>
              <a:t>» (участники, волонтеры, творческая группа)</a:t>
            </a:r>
          </a:p>
          <a:p>
            <a:r>
              <a:rPr lang="ru-RU" dirty="0"/>
              <a:t>Проведение занятий по обучению технологиям поиска работы, трудоустройства и </a:t>
            </a:r>
            <a:r>
              <a:rPr lang="ru-RU" dirty="0" err="1"/>
              <a:t>самопрезентеции</a:t>
            </a:r>
            <a:r>
              <a:rPr lang="ru-RU" dirty="0"/>
              <a:t>. Формирование социальной и профессиональной мобильности выпускников.</a:t>
            </a:r>
          </a:p>
          <a:p>
            <a:r>
              <a:rPr lang="ru-RU" dirty="0"/>
              <a:t>Итоговая диагностика: динамика индивидуально-личностного развития.</a:t>
            </a:r>
          </a:p>
        </p:txBody>
      </p:sp>
    </p:spTree>
    <p:extLst>
      <p:ext uri="{BB962C8B-B14F-4D97-AF65-F5344CB8AC3E}">
        <p14:creationId xmlns:p14="http://schemas.microsoft.com/office/powerpoint/2010/main" val="41616405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452</TotalTime>
  <Words>924</Words>
  <Application>Microsoft Office PowerPoint</Application>
  <PresentationFormat>Широкоэкранный</PresentationFormat>
  <Paragraphs>67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Тема Office</vt:lpstr>
      <vt:lpstr>Создание специальной образовательной среды для обучающихся-инвалидов</vt:lpstr>
      <vt:lpstr>Инклюзивное образование</vt:lpstr>
      <vt:lpstr>Цель инклюзивного образования</vt:lpstr>
      <vt:lpstr>Принципы инклюзивного образования</vt:lpstr>
      <vt:lpstr>Положение об организации обучения инвалидов и лиц с ограниченными возможностями здоровья в ГПОУ НТСТиСО</vt:lpstr>
      <vt:lpstr>Презентация PowerPoint</vt:lpstr>
      <vt:lpstr>Перечень мероприятий, направленных на социальную адаптацию инвалидов  и лиц с ОВЗ</vt:lpstr>
      <vt:lpstr>Презентация PowerPoint</vt:lpstr>
      <vt:lpstr>Презентация PowerPoint</vt:lpstr>
      <vt:lpstr>Декларация независимости инвалида</vt:lpstr>
      <vt:lpstr>Презентация PowerPoint</vt:lpstr>
      <vt:lpstr>Коммуникативные навыки при общении  с инвалидом</vt:lpstr>
      <vt:lpstr>Общие правила этикета при общении с инвалидами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Создание специальной образовательной среды для обучающихся-инвалидов</dc:title>
  <dc:creator>админ</dc:creator>
  <cp:lastModifiedBy>админ</cp:lastModifiedBy>
  <cp:revision>6</cp:revision>
  <dcterms:created xsi:type="dcterms:W3CDTF">2021-09-27T01:28:10Z</dcterms:created>
  <dcterms:modified xsi:type="dcterms:W3CDTF">2021-09-28T03:55:34Z</dcterms:modified>
</cp:coreProperties>
</file>