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300" r:id="rId3"/>
    <p:sldId id="272" r:id="rId4"/>
    <p:sldId id="285" r:id="rId5"/>
    <p:sldId id="291" r:id="rId6"/>
    <p:sldId id="292" r:id="rId7"/>
    <p:sldId id="294" r:id="rId8"/>
    <p:sldId id="293" r:id="rId9"/>
    <p:sldId id="287" r:id="rId10"/>
    <p:sldId id="288" r:id="rId11"/>
    <p:sldId id="289" r:id="rId12"/>
    <p:sldId id="298" r:id="rId13"/>
    <p:sldId id="296" r:id="rId14"/>
    <p:sldId id="290" r:id="rId15"/>
    <p:sldId id="29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Безымянный-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" y="6350"/>
            <a:ext cx="9140825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Квадрат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69" y="-142081"/>
            <a:ext cx="1541462" cy="154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адпись 4"/>
          <p:cNvSpPr txBox="1"/>
          <p:nvPr userDrawn="1"/>
        </p:nvSpPr>
        <p:spPr>
          <a:xfrm>
            <a:off x="3722743" y="119109"/>
            <a:ext cx="5140960" cy="11461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0"/>
              </a:spcAft>
            </a:pPr>
            <a:r>
              <a:rPr lang="ru-RU" sz="1200">
                <a:effectLst>
                  <a:outerShdw blurRad="50800" dist="50800" dir="2700000" algn="ctr">
                    <a:schemeClr val="bg1"/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Департамент образования и науки Кемеровской области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1200">
                <a:effectLst>
                  <a:outerShdw blurRad="50800" dist="50800" dir="2700000" algn="ctr">
                    <a:schemeClr val="bg1"/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Государственное профессиональное образовательное учреждение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1200">
                <a:effectLst>
                  <a:outerShdw blurRad="50800" dist="50800" dir="2700000" algn="ctr">
                    <a:schemeClr val="bg1"/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«Новокузнецкий техникум строительных технологий 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1200">
                <a:effectLst>
                  <a:outerShdw blurRad="50800" dist="50800" dir="2700000" algn="ctr">
                    <a:schemeClr val="bg1"/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сферы обслуживания»</a:t>
            </a:r>
            <a:endParaRPr lang="ru-RU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C:\Users\roman\AppData\Local\Microsoft\Windows\INetCache\Content.Word\Безымянный-1.png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173" y="5612764"/>
            <a:ext cx="9140825" cy="12452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 userDrawn="1"/>
        </p:nvSpPr>
        <p:spPr>
          <a:xfrm>
            <a:off x="3173" y="1120079"/>
            <a:ext cx="203296" cy="4492685"/>
          </a:xfrm>
          <a:prstGeom prst="rect">
            <a:avLst/>
          </a:prstGeom>
          <a:gradFill>
            <a:gsLst>
              <a:gs pos="0">
                <a:srgbClr val="E31E24"/>
              </a:gs>
              <a:gs pos="100000">
                <a:srgbClr val="45479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 flipV="1">
            <a:off x="8940704" y="1192682"/>
            <a:ext cx="203296" cy="4492685"/>
          </a:xfrm>
          <a:prstGeom prst="rect">
            <a:avLst/>
          </a:prstGeom>
          <a:gradFill>
            <a:gsLst>
              <a:gs pos="0">
                <a:srgbClr val="E31E24"/>
              </a:gs>
              <a:gs pos="100000">
                <a:srgbClr val="45479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Надпись 11"/>
          <p:cNvSpPr txBox="1"/>
          <p:nvPr userDrawn="1"/>
        </p:nvSpPr>
        <p:spPr>
          <a:xfrm>
            <a:off x="2148410" y="5968682"/>
            <a:ext cx="2077085" cy="5334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200" dirty="0">
                <a:effectLst>
                  <a:outerShdw blurRad="50800" dist="50800" dir="2700000" algn="ctr">
                    <a:schemeClr val="bg1"/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Новокузнецк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dirty="0">
                <a:effectLst>
                  <a:outerShdw blurRad="50800" dist="50800" dir="2700000" algn="ctr">
                    <a:schemeClr val="bg1"/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2017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6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Безымянный-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81"/>
          <a:stretch/>
        </p:blipFill>
        <p:spPr bwMode="auto">
          <a:xfrm>
            <a:off x="0" y="0"/>
            <a:ext cx="9140825" cy="28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roman\AppData\Local\Microsoft\Windows\INetCache\Content.Word\Безымянный-1.pn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72"/>
          <a:stretch/>
        </p:blipFill>
        <p:spPr bwMode="auto">
          <a:xfrm rot="10800000" flipH="1">
            <a:off x="3175" y="6567505"/>
            <a:ext cx="9140825" cy="29049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 userDrawn="1"/>
        </p:nvSpPr>
        <p:spPr>
          <a:xfrm>
            <a:off x="3173" y="282763"/>
            <a:ext cx="185086" cy="6284742"/>
          </a:xfrm>
          <a:prstGeom prst="rect">
            <a:avLst/>
          </a:prstGeom>
          <a:gradFill>
            <a:gsLst>
              <a:gs pos="0">
                <a:srgbClr val="E31E24"/>
              </a:gs>
              <a:gs pos="100000">
                <a:srgbClr val="45479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 flipV="1">
            <a:off x="8955739" y="282762"/>
            <a:ext cx="185086" cy="6284744"/>
          </a:xfrm>
          <a:prstGeom prst="rect">
            <a:avLst/>
          </a:prstGeom>
          <a:gradFill>
            <a:gsLst>
              <a:gs pos="0">
                <a:srgbClr val="E31E24"/>
              </a:gs>
              <a:gs pos="100000">
                <a:srgbClr val="45479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2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3DB98-E6D6-4B07-8E95-448EA78ABD97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FBBA-1797-415B-A268-4F6E6C0426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04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3" y="1723292"/>
            <a:ext cx="8661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Специфика обучения инвалидов</a:t>
            </a:r>
            <a:endParaRPr lang="en-US" sz="2400" b="1" dirty="0"/>
          </a:p>
          <a:p>
            <a:pPr algn="ctr"/>
            <a:endParaRPr lang="ru-RU" sz="2400" b="1" dirty="0"/>
          </a:p>
          <a:p>
            <a:pPr algn="ctr"/>
            <a:r>
              <a:rPr lang="ru-RU" b="1" dirty="0"/>
              <a:t>Круглый стол в рамках деловой программы </a:t>
            </a:r>
            <a:r>
              <a:rPr lang="en-US" b="1" dirty="0"/>
              <a:t>VI </a:t>
            </a:r>
            <a:r>
              <a:rPr lang="ru-RU" b="1" dirty="0"/>
              <a:t>Регионального чемпионата по профессиональному мастерству среди инвалидов и лиц с ОВЗ «</a:t>
            </a:r>
            <a:r>
              <a:rPr lang="ru-RU" b="1" dirty="0" err="1"/>
              <a:t>Абилимпикс</a:t>
            </a:r>
            <a:r>
              <a:rPr lang="ru-RU" b="1" dirty="0"/>
              <a:t>»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06795" y="3870960"/>
            <a:ext cx="3786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Составила: </a:t>
            </a:r>
            <a:r>
              <a:rPr lang="ru-RU" dirty="0" err="1"/>
              <a:t>Зацепина</a:t>
            </a:r>
            <a:r>
              <a:rPr lang="ru-RU" dirty="0"/>
              <a:t> Н.В., заместитель директора по УМР ГПОУ </a:t>
            </a:r>
            <a:r>
              <a:rPr lang="ru-RU" dirty="0" err="1"/>
              <a:t>НТСТиСО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037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5857" y="409694"/>
            <a:ext cx="4384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Примеры адаптационных дисциплин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4892" y="1105593"/>
            <a:ext cx="7797339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Основы социализации личности,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Культура умственного труда,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Технология и методика самоорганизации,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Основы методики самостоятельной работы,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Специальные информационные технологии,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Введение в дистанционное обучение,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Технология исследовательской деятельности,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Методика работы с учебным текстом,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Психология жизнестойкости,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Профориентация и психология личности,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Практика межличностного общения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995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8516" y="1166843"/>
            <a:ext cx="7838902" cy="3788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Основы здорового образа жизни лиц с ОВЗ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Тренинг адаптации к образовательной среде вуза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Психология личности и профессиональное самоопределение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Русский жестовый язык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Слухоречевая реабилитация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Технологии специальных возможностей и </a:t>
            </a:r>
            <a:r>
              <a:rPr lang="ru-RU" dirty="0" err="1"/>
              <a:t>безбарьерной</a:t>
            </a:r>
            <a:r>
              <a:rPr lang="ru-RU" dirty="0"/>
              <a:t> среды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Технологии социальной интеграции в условиях трудовой и образовательной деятельности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err="1"/>
              <a:t>Психосаморегуляция</a:t>
            </a:r>
            <a:r>
              <a:rPr lang="ru-RU" dirty="0"/>
              <a:t> лиц с ОВЗ.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43427" y="359818"/>
            <a:ext cx="4384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Примеры адаптационных дисциплин</a:t>
            </a:r>
          </a:p>
        </p:txBody>
      </p:sp>
    </p:spTree>
    <p:extLst>
      <p:ext uri="{BB962C8B-B14F-4D97-AF65-F5344CB8AC3E}">
        <p14:creationId xmlns:p14="http://schemas.microsoft.com/office/powerpoint/2010/main" val="4133852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77256D-8EEB-4FE9-9137-50D65C4B3AD1}"/>
              </a:ext>
            </a:extLst>
          </p:cNvPr>
          <p:cNvSpPr txBox="1"/>
          <p:nvPr/>
        </p:nvSpPr>
        <p:spPr>
          <a:xfrm>
            <a:off x="544945" y="332756"/>
            <a:ext cx="7850910" cy="779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ffectLst/>
              </a:rPr>
              <a:t>Аннотация дисциплины «Адаптивные информационные и коммуникационные технологии»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CD476B-59CB-4E1D-B270-44CA65F3210E}"/>
              </a:ext>
            </a:extLst>
          </p:cNvPr>
          <p:cNvSpPr txBox="1"/>
          <p:nvPr/>
        </p:nvSpPr>
        <p:spPr>
          <a:xfrm>
            <a:off x="434109" y="1446150"/>
            <a:ext cx="8248073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dirty="0"/>
              <a:t>Наименование разделов дисциплины: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1. Особенности информационных технологий для людей с ограниченными возможностями здоровья.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2. </a:t>
            </a:r>
            <a:r>
              <a:rPr lang="ru-RU" dirty="0" err="1"/>
              <a:t>Тифлотехнические</a:t>
            </a:r>
            <a:r>
              <a:rPr lang="ru-RU" dirty="0"/>
              <a:t> средства.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3. </a:t>
            </a:r>
            <a:r>
              <a:rPr lang="ru-RU" dirty="0" err="1"/>
              <a:t>Сурдотехнические</a:t>
            </a:r>
            <a:r>
              <a:rPr lang="ru-RU" dirty="0"/>
              <a:t> средства.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4. Адаптированная компьютерная техника.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5. Дистанционные образовательные технологии.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6. Информационные и коммуникационные технологии как средства коммуникации,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7. Технологии работы с информацией.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8. Использование адаптивных технологий в учебном процессе. </a:t>
            </a:r>
          </a:p>
        </p:txBody>
      </p:sp>
    </p:spTree>
    <p:extLst>
      <p:ext uri="{BB962C8B-B14F-4D97-AF65-F5344CB8AC3E}">
        <p14:creationId xmlns:p14="http://schemas.microsoft.com/office/powerpoint/2010/main" val="554719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7283" y="433082"/>
            <a:ext cx="58168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Раздел «Материально</a:t>
            </a:r>
            <a:r>
              <a:rPr kumimoji="0" lang="ru-RU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техническое обеспечение»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4022" y="965676"/>
            <a:ext cx="816123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Учебная аудитория, в которой обучаются лица с нарушением слуха, должна быть оборудована </a:t>
            </a:r>
            <a:r>
              <a:rPr lang="ru-RU" sz="2000" dirty="0" err="1"/>
              <a:t>радиоклассом</a:t>
            </a:r>
            <a:r>
              <a:rPr lang="ru-RU" sz="2000" dirty="0"/>
              <a:t>, компьютерной техникой, аудиотехникой (акустический усилитель и колонки), видеотехникой (мультимедийный проектор, телевизор), электронной доской, документ-камерой, мультимедийной системой. </a:t>
            </a:r>
          </a:p>
          <a:p>
            <a:pPr algn="just"/>
            <a:r>
              <a:rPr lang="ru-RU" sz="2000" dirty="0"/>
              <a:t>Обучение лиц с нарушениями слуха предполагает использование мультимедийных средств и других технических средств приема-передачи учебной информации в доступных формах.</a:t>
            </a:r>
          </a:p>
        </p:txBody>
      </p:sp>
    </p:spTree>
    <p:extLst>
      <p:ext uri="{BB962C8B-B14F-4D97-AF65-F5344CB8AC3E}">
        <p14:creationId xmlns:p14="http://schemas.microsoft.com/office/powerpoint/2010/main" val="60173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80233"/>
              </p:ext>
            </p:extLst>
          </p:nvPr>
        </p:nvGraphicFramePr>
        <p:xfrm>
          <a:off x="739833" y="507073"/>
          <a:ext cx="7872152" cy="5646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1512">
                  <a:extLst>
                    <a:ext uri="{9D8B030D-6E8A-4147-A177-3AD203B41FA5}">
                      <a16:colId xmlns:a16="http://schemas.microsoft.com/office/drawing/2014/main" val="1541864011"/>
                    </a:ext>
                  </a:extLst>
                </a:gridCol>
                <a:gridCol w="5120640">
                  <a:extLst>
                    <a:ext uri="{9D8B030D-6E8A-4147-A177-3AD203B41FA5}">
                      <a16:colId xmlns:a16="http://schemas.microsoft.com/office/drawing/2014/main" val="1092328875"/>
                    </a:ext>
                  </a:extLst>
                </a:gridCol>
              </a:tblGrid>
              <a:tr h="269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Разделы рабочей учебной программы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Необходимость внесения изменений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extLst>
                  <a:ext uri="{0D108BD9-81ED-4DB2-BD59-A6C34878D82A}">
                    <a16:rowId xmlns:a16="http://schemas.microsoft.com/office/drawing/2014/main" val="3223404203"/>
                  </a:ext>
                </a:extLst>
              </a:tr>
              <a:tr h="538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Общая характеристика программы учебной дисциплины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 Место дисциплины в структуре адаптированной образовательной программы: дисциплина входит в адаптационный цикл</a:t>
                      </a:r>
                    </a:p>
                  </a:txBody>
                  <a:tcPr marL="62370" marR="62370" marT="0" marB="0"/>
                </a:tc>
                <a:extLst>
                  <a:ext uri="{0D108BD9-81ED-4DB2-BD59-A6C34878D82A}">
                    <a16:rowId xmlns:a16="http://schemas.microsoft.com/office/drawing/2014/main" val="2289357172"/>
                  </a:ext>
                </a:extLst>
              </a:tr>
              <a:tr h="538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Структура и содержание учебной дисциплины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Без изменений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extLst>
                  <a:ext uri="{0D108BD9-81ED-4DB2-BD59-A6C34878D82A}">
                    <a16:rowId xmlns:a16="http://schemas.microsoft.com/office/drawing/2014/main" val="858499223"/>
                  </a:ext>
                </a:extLst>
              </a:tr>
              <a:tr h="20604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3. Условия реализации программы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2735" algn="l"/>
                        </a:tabLst>
                      </a:pPr>
                      <a:r>
                        <a:rPr lang="ru-RU" sz="1600" dirty="0">
                          <a:effectLst/>
                        </a:rPr>
                        <a:t>3.1. Материально-техническое обеспечение – включаем перечень специального оборудования (при наличии) с учетом индивидуальных потребностей обучающихся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2735" algn="l"/>
                        </a:tabLst>
                      </a:pPr>
                      <a:r>
                        <a:rPr lang="ru-RU" sz="1600" dirty="0">
                          <a:effectLst/>
                        </a:rPr>
                        <a:t>3.2. Информационное обеспечение обучения – дополняем раздел перечнем специальных учебников, Интернет-ресурсов и ресурсов ЭБС, адаптированных для инвалидов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extLst>
                  <a:ext uri="{0D108BD9-81ED-4DB2-BD59-A6C34878D82A}">
                    <a16:rowId xmlns:a16="http://schemas.microsoft.com/office/drawing/2014/main" val="1945337066"/>
                  </a:ext>
                </a:extLst>
              </a:tr>
              <a:tr h="1623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 Контроль и оценка результатов освоения учебной дисциплины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Включаем дополнительную информацию о том, что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«при необходимости обучающемуся-инвалиду предоставляется дополнительное время для подготовки ответа на зачете или экзамене».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0" marR="62370" marT="0" marB="0"/>
                </a:tc>
                <a:extLst>
                  <a:ext uri="{0D108BD9-81ED-4DB2-BD59-A6C34878D82A}">
                    <a16:rowId xmlns:a16="http://schemas.microsoft.com/office/drawing/2014/main" val="3890020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152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091" y="2271865"/>
            <a:ext cx="7148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Материалы Школы начинающего педагога Вы можете найти на сайте</a:t>
            </a:r>
            <a:r>
              <a:rPr lang="en-US" sz="2400" dirty="0"/>
              <a:t> </a:t>
            </a:r>
            <a:r>
              <a:rPr lang="en-US" sz="2400" u="sng" dirty="0"/>
              <a:t>www.ntstiso.ru</a:t>
            </a:r>
            <a:r>
              <a:rPr lang="en-US" sz="2400" dirty="0"/>
              <a:t> </a:t>
            </a:r>
            <a:r>
              <a:rPr lang="ru-RU" sz="2400" dirty="0"/>
              <a:t>в разделе «</a:t>
            </a:r>
            <a:r>
              <a:rPr lang="ru-RU" sz="2400"/>
              <a:t>Новости».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63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546310-66A6-4077-AFBC-723918DA2072}"/>
              </a:ext>
            </a:extLst>
          </p:cNvPr>
          <p:cNvSpPr txBox="1"/>
          <p:nvPr/>
        </p:nvSpPr>
        <p:spPr>
          <a:xfrm>
            <a:off x="443345" y="615154"/>
            <a:ext cx="8155710" cy="4619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Инвалид –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защиты. Признание лица инвалидом осуществляется федеральным учреждением медико-социальной экспертизы.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ru-RU" dirty="0"/>
              <a:t>Лица с ограниченными возможностями здоровья (далее - ОВЗ)</a:t>
            </a:r>
            <a:r>
              <a:rPr lang="en-US" dirty="0"/>
              <a:t> </a:t>
            </a:r>
            <a:r>
              <a:rPr lang="ru-RU" dirty="0"/>
              <a:t>- это люди, имеющие недостатки в физическом и (или) психическом развитии, имеющие значительные отклонения от нормального психического и физического развития, вызванные серьезными врожденными или приобретенными дефектами и в силу этого нуждающиеся в специальных условиях обучения и воспитания. </a:t>
            </a:r>
          </a:p>
        </p:txBody>
      </p:sp>
    </p:spTree>
    <p:extLst>
      <p:ext uri="{BB962C8B-B14F-4D97-AF65-F5344CB8AC3E}">
        <p14:creationId xmlns:p14="http://schemas.microsoft.com/office/powerpoint/2010/main" val="411326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4184" y="338764"/>
            <a:ext cx="69705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2000" b="1" dirty="0"/>
              <a:t>Характеристика специальных условий для обучающихся-инвалидов и обучающихся с ограниченными возможностями здоровья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7092" y="1272326"/>
            <a:ext cx="8264770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Создание структурного подразделения, ответственного за организацию получения образования инвалидами и лицами с ОВЗ.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Разработка и корректировка локальных нормативных актов.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Ведение специализированного учета обучающихся.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Введение в штат должности </a:t>
            </a:r>
            <a:r>
              <a:rPr lang="ru-RU" dirty="0" err="1"/>
              <a:t>тьютора</a:t>
            </a:r>
            <a:r>
              <a:rPr lang="ru-RU" dirty="0"/>
              <a:t>, педагога-психолога, социального педагога, специалиста по специальным техническим и программным средствам обучения и других, например, сурдопедагога, </a:t>
            </a:r>
            <a:r>
              <a:rPr lang="ru-RU" dirty="0" err="1"/>
              <a:t>сурдопереводчика</a:t>
            </a:r>
            <a:r>
              <a:rPr lang="ru-RU" dirty="0"/>
              <a:t>, тифлопедагога.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Дополнительная подготовка педагогических работников.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Организация </a:t>
            </a:r>
            <a:r>
              <a:rPr lang="ru-RU" dirty="0" err="1"/>
              <a:t>профориентационной</a:t>
            </a:r>
            <a:r>
              <a:rPr lang="ru-RU" dirty="0"/>
              <a:t> работы.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Обеспечение информационной открытости ПОО.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Создание </a:t>
            </a:r>
            <a:r>
              <a:rPr lang="ru-RU" dirty="0" err="1"/>
              <a:t>безбарьерной</a:t>
            </a:r>
            <a:r>
              <a:rPr lang="ru-RU" dirty="0"/>
              <a:t> среды.</a:t>
            </a:r>
          </a:p>
        </p:txBody>
      </p:sp>
    </p:spTree>
    <p:extLst>
      <p:ext uri="{BB962C8B-B14F-4D97-AF65-F5344CB8AC3E}">
        <p14:creationId xmlns:p14="http://schemas.microsoft.com/office/powerpoint/2010/main" val="355190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8368" y="304581"/>
            <a:ext cx="68851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3">
                  <a:lumMod val="75000"/>
                </a:schemeClr>
              </a:buClr>
            </a:pPr>
            <a:r>
              <a:rPr lang="ru-RU" sz="2000" b="1" dirty="0"/>
              <a:t>Характеристика специальных условий для обучающихся-инвалидов и обучающихся с ограниченными возможностями здоровья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8547" y="1246689"/>
            <a:ext cx="82647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Наличие специализированного учебного оборудования и компьютерной техники со специальным программным обеспечением.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Разработка адаптированных образовательных программ и учебно-методического обеспечения, при необходимости – индивидуальных учебных планов и графиков.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 Создание специальных рабочих мест для прохождения практики.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 Подготовка к трудоустройству и содействие трудоустройству инвалидов и лиц с ОВЗ.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Осуществление комплексного сопровождения инвалидов и лиц с ОВЗ в соответствии с рекомендациями медико-социальной экспертизы. Наличие отделения поликлиники или медпункта.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/>
              <a:t>Создание толерантной социокультурной среды, волонтерской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426172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1217" y="1287886"/>
            <a:ext cx="74697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Адаптированная образовательная программа </a:t>
            </a:r>
            <a:r>
              <a:rPr lang="ru-RU" sz="2400" dirty="0"/>
              <a:t>среднего профессионального образования - программа подготовки квалифицированных рабочих, служащих или программа подготовки специалистов среднего звена, адаптированная для обучения инвалидов и лиц с ограниченными возможностями здоровья с учетом особенностей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лиц.</a:t>
            </a:r>
          </a:p>
        </p:txBody>
      </p:sp>
    </p:spTree>
    <p:extLst>
      <p:ext uri="{BB962C8B-B14F-4D97-AF65-F5344CB8AC3E}">
        <p14:creationId xmlns:p14="http://schemas.microsoft.com/office/powerpoint/2010/main" val="56543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7291" y="905854"/>
            <a:ext cx="8306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/>
              <a:t>Нормативные документы федерального уровня</a:t>
            </a:r>
          </a:p>
          <a:p>
            <a:pPr>
              <a:tabLst>
                <a:tab pos="358775" algn="l"/>
              </a:tabLst>
            </a:pPr>
            <a:r>
              <a:rPr lang="ru-RU" dirty="0"/>
              <a:t>	http://spo.wil.ru – портал информационной и методической поддержки </a:t>
            </a:r>
          </a:p>
          <a:p>
            <a:pPr marL="358775"/>
            <a:r>
              <a:rPr lang="ru-RU" dirty="0"/>
              <a:t>среднего профессионального образования инвалидов и лиц с ограниченными возможностями здоровья: разделы «Нормативные и методические документы»,  «Проекты нормативных документов».</a:t>
            </a:r>
          </a:p>
          <a:p>
            <a:pPr marL="358775"/>
            <a:r>
              <a:rPr lang="ru-RU" dirty="0"/>
              <a:t>МЕТОДИЧЕСКИЕ РЕКОМЕНДАЦИИ ПО РАЗРАБОТКЕ И РЕАЛИЗАЦИИ АДАПТИРОВАННЫХ ОБРАЗОВАТЕЛЬНЫХ</a:t>
            </a:r>
          </a:p>
          <a:p>
            <a:pPr marL="358775"/>
            <a:r>
              <a:rPr lang="ru-RU" dirty="0"/>
              <a:t>ПРОГРАММ СРЕДНЕГО ПРОФЕССИОНАЛЬНОГО ОБРАЗОВАНИЯ (утверждены</a:t>
            </a:r>
          </a:p>
          <a:p>
            <a:pPr marL="358775"/>
            <a:r>
              <a:rPr lang="ru-RU" dirty="0"/>
              <a:t>Минобрнауки России 20.04.2015 №06-830вн)</a:t>
            </a:r>
          </a:p>
          <a:p>
            <a:pPr marL="358775" indent="-358775"/>
            <a:r>
              <a:rPr lang="ru-RU" dirty="0"/>
              <a:t>2.   ФГОС СПО и примерные образовательные программы по подготавливаемым профессиям, специальностям.</a:t>
            </a:r>
          </a:p>
          <a:p>
            <a:r>
              <a:rPr lang="ru-RU" dirty="0"/>
              <a:t>3.   Локальные акты организации.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72499" y="347309"/>
            <a:ext cx="37071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Нормативно-правовые основы </a:t>
            </a:r>
          </a:p>
        </p:txBody>
      </p:sp>
    </p:spTree>
    <p:extLst>
      <p:ext uri="{BB962C8B-B14F-4D97-AF65-F5344CB8AC3E}">
        <p14:creationId xmlns:p14="http://schemas.microsoft.com/office/powerpoint/2010/main" val="304029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9335" y="428706"/>
            <a:ext cx="73853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/>
            <a:r>
              <a:rPr lang="ru-RU" sz="2000" b="1" dirty="0"/>
              <a:t>Адаптированные образовательные программы в ГПОУ </a:t>
            </a:r>
            <a:r>
              <a:rPr lang="ru-RU" sz="2000" b="1" dirty="0" err="1"/>
              <a:t>НТСТиСО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0657" y="1194811"/>
            <a:ext cx="7695446" cy="167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tabLst>
                <a:tab pos="271463" algn="l"/>
              </a:tabLst>
            </a:pPr>
            <a:r>
              <a:rPr lang="ru-RU" dirty="0"/>
              <a:t>08.01.25 Мастер отделочных строительных и декоративных работ, </a:t>
            </a:r>
          </a:p>
          <a:p>
            <a:pPr algn="just">
              <a:lnSpc>
                <a:spcPct val="200000"/>
              </a:lnSpc>
              <a:tabLst>
                <a:tab pos="271463" algn="l"/>
              </a:tabLst>
            </a:pPr>
            <a:r>
              <a:rPr lang="ru-RU" dirty="0"/>
              <a:t>08.02.09 Монтаж, наладка и эксплуатация электрооборудования промышленных и гражданских зданий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054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45578" y="374381"/>
            <a:ext cx="6599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Структура адаптированной образовательной программы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0019" y="1119499"/>
            <a:ext cx="83663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65113">
              <a:spcAft>
                <a:spcPts val="600"/>
              </a:spcAft>
            </a:pPr>
            <a:r>
              <a:rPr lang="ru-RU" sz="2000" dirty="0"/>
              <a:t>1.	Общие положения</a:t>
            </a:r>
          </a:p>
          <a:p>
            <a:pPr algn="just" defTabSz="265113">
              <a:spcAft>
                <a:spcPts val="600"/>
              </a:spcAft>
            </a:pPr>
            <a:r>
              <a:rPr lang="ru-RU" sz="2000" dirty="0"/>
              <a:t>2.	Характеристика профессиональной деятельности выпускников и требования к результатам освоения </a:t>
            </a:r>
            <a:r>
              <a:rPr lang="ru-RU" sz="2000" dirty="0" smtClean="0"/>
              <a:t>АППССЗ </a:t>
            </a:r>
            <a:r>
              <a:rPr lang="ru-RU" sz="2000" dirty="0"/>
              <a:t>по </a:t>
            </a:r>
            <a:r>
              <a:rPr lang="ru-RU" sz="2000" dirty="0" smtClean="0"/>
              <a:t>специальности</a:t>
            </a:r>
            <a:endParaRPr lang="ru-RU" sz="2000" dirty="0"/>
          </a:p>
          <a:p>
            <a:pPr algn="just" defTabSz="265113">
              <a:spcAft>
                <a:spcPts val="600"/>
              </a:spcAft>
            </a:pPr>
            <a:r>
              <a:rPr lang="ru-RU" sz="2000" dirty="0"/>
              <a:t>3.	Структура </a:t>
            </a:r>
            <a:r>
              <a:rPr lang="ru-RU" sz="2000" dirty="0"/>
              <a:t>АППССЗ по специальности </a:t>
            </a:r>
            <a:endParaRPr lang="ru-RU" sz="2000" dirty="0"/>
          </a:p>
          <a:p>
            <a:pPr algn="just" defTabSz="265113">
              <a:spcAft>
                <a:spcPts val="600"/>
              </a:spcAft>
            </a:pPr>
            <a:r>
              <a:rPr lang="ru-RU" sz="2000" dirty="0"/>
              <a:t>4.	Документы, определяющие содержание и организацию образовательного процесса</a:t>
            </a:r>
          </a:p>
          <a:p>
            <a:pPr algn="just" defTabSz="265113">
              <a:spcAft>
                <a:spcPts val="600"/>
              </a:spcAft>
            </a:pPr>
            <a:r>
              <a:rPr lang="ru-RU" sz="2000" dirty="0"/>
              <a:t>5.	Контроль и оценка результатов освоения </a:t>
            </a:r>
            <a:r>
              <a:rPr lang="ru-RU" sz="2000" dirty="0"/>
              <a:t>АППССЗ по специальности</a:t>
            </a:r>
            <a:endParaRPr lang="ru-RU" sz="2000" dirty="0"/>
          </a:p>
          <a:p>
            <a:pPr algn="just" defTabSz="265113">
              <a:spcAft>
                <a:spcPts val="600"/>
              </a:spcAft>
            </a:pPr>
            <a:r>
              <a:rPr lang="ru-RU" sz="2000" dirty="0"/>
              <a:t>6.	Условия реализации </a:t>
            </a:r>
            <a:r>
              <a:rPr lang="ru-RU" sz="2000" dirty="0"/>
              <a:t>АППССЗ по специальности</a:t>
            </a:r>
            <a:endParaRPr lang="ru-RU" sz="2000" dirty="0"/>
          </a:p>
          <a:p>
            <a:pPr algn="just" defTabSz="265113">
              <a:spcAft>
                <a:spcPts val="600"/>
              </a:spcAft>
            </a:pPr>
            <a:r>
              <a:rPr lang="ru-RU" sz="2000" dirty="0"/>
              <a:t>Приложения</a:t>
            </a:r>
          </a:p>
        </p:txBody>
      </p:sp>
    </p:spTree>
    <p:extLst>
      <p:ext uri="{BB962C8B-B14F-4D97-AF65-F5344CB8AC3E}">
        <p14:creationId xmlns:p14="http://schemas.microsoft.com/office/powerpoint/2010/main" val="66370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7" y="340822"/>
            <a:ext cx="7273637" cy="2044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  <a:cs typeface="Calibri Light" panose="020F0302020204030204" pitchFamily="34" charset="0"/>
              </a:rPr>
              <a:t>Адаптационная дисциплина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Calibri Light" panose="020F0302020204030204" pitchFamily="34" charset="0"/>
              </a:rPr>
              <a:t> - это элемент адаптированной образовательной программы среднего профессионального образования, направленный на индивидуальную коррекцию учебных и коммуникативных умений и способствующий социальной и профессиональной адаптации обучающихся с особыми образовательными потребностями.</a:t>
            </a: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61272"/>
              </p:ext>
            </p:extLst>
          </p:nvPr>
        </p:nvGraphicFramePr>
        <p:xfrm>
          <a:off x="756459" y="2384908"/>
          <a:ext cx="7739148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225">
                  <a:extLst>
                    <a:ext uri="{9D8B030D-6E8A-4147-A177-3AD203B41FA5}">
                      <a16:colId xmlns:a16="http://schemas.microsoft.com/office/drawing/2014/main" val="4210562150"/>
                    </a:ext>
                  </a:extLst>
                </a:gridCol>
                <a:gridCol w="4401226">
                  <a:extLst>
                    <a:ext uri="{9D8B030D-6E8A-4147-A177-3AD203B41FA5}">
                      <a16:colId xmlns:a16="http://schemas.microsoft.com/office/drawing/2014/main" val="544981216"/>
                    </a:ext>
                  </a:extLst>
                </a:gridCol>
                <a:gridCol w="1755697">
                  <a:extLst>
                    <a:ext uri="{9D8B030D-6E8A-4147-A177-3AD203B41FA5}">
                      <a16:colId xmlns:a16="http://schemas.microsoft.com/office/drawing/2014/main" val="2888807893"/>
                    </a:ext>
                  </a:extLst>
                </a:gridCol>
              </a:tblGrid>
              <a:tr h="643101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Адаптационный учебный цикл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часов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48300"/>
                  </a:ext>
                </a:extLst>
              </a:tr>
              <a:tr h="97435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ОГСЭ.03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Коммуникативный практикум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4939312"/>
                  </a:ext>
                </a:extLst>
              </a:tr>
              <a:tr h="97435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ОГСЭ.05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Адаптивная физическая культура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160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6621506"/>
                  </a:ext>
                </a:extLst>
              </a:tr>
              <a:tr h="97435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ОП.05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Адаптивные информационные и коммуникационные технологии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4220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358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1D7FD043-34E1-43C7-8370-F0EAE7ABE8DA}" vid="{EB876E2D-5C0A-4BDF-8194-6AD615ED71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628</TotalTime>
  <Words>812</Words>
  <Application>Microsoft Office PowerPoint</Application>
  <PresentationFormat>Экран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97</cp:revision>
  <dcterms:created xsi:type="dcterms:W3CDTF">2017-01-17T07:39:36Z</dcterms:created>
  <dcterms:modified xsi:type="dcterms:W3CDTF">2021-09-28T03:02:13Z</dcterms:modified>
</cp:coreProperties>
</file>